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80" r:id="rId15"/>
    <p:sldId id="275" r:id="rId16"/>
    <p:sldId id="276" r:id="rId17"/>
    <p:sldId id="277" r:id="rId18"/>
    <p:sldId id="271" r:id="rId19"/>
    <p:sldId id="272" r:id="rId20"/>
    <p:sldId id="273" r:id="rId21"/>
    <p:sldId id="281" r:id="rId22"/>
    <p:sldId id="278" r:id="rId23"/>
    <p:sldId id="279"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B5D"/>
    <a:srgbClr val="4F4F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79683" autoAdjust="0"/>
  </p:normalViewPr>
  <p:slideViewPr>
    <p:cSldViewPr snapToGrid="0">
      <p:cViewPr varScale="1">
        <p:scale>
          <a:sx n="72" d="100"/>
          <a:sy n="72" d="100"/>
        </p:scale>
        <p:origin x="-1512" y="-102"/>
      </p:cViewPr>
      <p:guideLst>
        <p:guide orient="horz" pos="2160"/>
        <p:guide pos="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32" tIns="45716" rIns="91432" bIns="45716"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291A86F7-06F0-47C8-8CF7-C2828AA4042D}" type="datetime1">
              <a:rPr lang="en-US"/>
              <a:pPr/>
              <a:t>3/19/2013</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wrap="square" lIns="91432" tIns="45716" rIns="91432" bIns="45716"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32" tIns="45716" rIns="91432" bIns="45716" numCol="1" anchor="t" anchorCtr="0" compatLnSpc="1">
            <a:prstTxWarp prst="textNoShape">
              <a:avLst/>
            </a:prstTxWarp>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32" tIns="45716" rIns="91432" bIns="45716"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759DC8CB-6053-4E0A-97A2-0C9F701F146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AB941FDE-EC92-49B1-B5A2-1C3F81C56D9D}"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DB8A768D-B973-4AF6-BB7C-36334AB23059}"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a:spcBef>
                <a:spcPct val="0"/>
              </a:spcBef>
            </a:pPr>
            <a:r>
              <a:rPr lang="en-US" u="sng" dirty="0" smtClean="0"/>
              <a:t>Metric:</a:t>
            </a:r>
          </a:p>
          <a:p>
            <a:pPr>
              <a:spcBef>
                <a:spcPct val="0"/>
              </a:spcBef>
            </a:pPr>
            <a:r>
              <a:rPr lang="en-US" dirty="0" smtClean="0"/>
              <a:t>Sealed source pencils: ~1 cm diameter x 450 mm length</a:t>
            </a:r>
          </a:p>
          <a:p>
            <a:pPr>
              <a:spcBef>
                <a:spcPct val="0"/>
              </a:spcBef>
            </a:pPr>
            <a:r>
              <a:rPr lang="en-US" dirty="0" smtClean="0"/>
              <a:t>Container: 1140 mm diameter x 1575 mm height (not incl. shipping skid)</a:t>
            </a:r>
          </a:p>
          <a:p>
            <a:endParaRPr lang="en-US" dirty="0" smtClean="0"/>
          </a:p>
          <a:p>
            <a:r>
              <a:rPr lang="en-US" dirty="0" smtClean="0"/>
              <a:t>1 pencil = ~10,000 curies (</a:t>
            </a:r>
            <a:r>
              <a:rPr lang="en-US" dirty="0" err="1" smtClean="0"/>
              <a:t>10kCi</a:t>
            </a:r>
            <a:r>
              <a:rPr lang="en-US" dirty="0" smtClean="0"/>
              <a:t> or 370 </a:t>
            </a:r>
            <a:r>
              <a:rPr lang="en-US" dirty="0" err="1" smtClean="0"/>
              <a:t>TBq</a:t>
            </a:r>
            <a:r>
              <a:rPr lang="en-US" dirty="0" smtClean="0"/>
              <a:t>)</a:t>
            </a:r>
          </a:p>
        </p:txBody>
      </p:sp>
      <p:sp>
        <p:nvSpPr>
          <p:cNvPr id="66564" name="Slide Number Placeholder 3"/>
          <p:cNvSpPr>
            <a:spLocks noGrp="1"/>
          </p:cNvSpPr>
          <p:nvPr>
            <p:ph type="sldNum" sz="quarter" idx="5"/>
          </p:nvPr>
        </p:nvSpPr>
        <p:spPr bwMode="auto">
          <a:noFill/>
          <a:ln>
            <a:miter lim="800000"/>
            <a:headEnd/>
            <a:tailEnd/>
          </a:ln>
        </p:spPr>
        <p:txBody>
          <a:bodyPr/>
          <a:lstStyle/>
          <a:p>
            <a:fld id="{C7F37A7C-3AE2-4354-9275-9750077EFFB0}"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1FABDFCC-2E06-4AF3-8979-81C75DAF033A}"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66CB7F7D-8A67-4155-B7D3-BC07F91E04B6}"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dirty="0" smtClean="0"/>
              <a:t>APL  arranges all transshipment requirements at Singapore including applying and obtaining the necessary transshipment permit with Singapore Authorities and including  carrying the extra risks and liabilities – all at no additional cost to Nordion. </a:t>
            </a:r>
          </a:p>
          <a:p>
            <a:endParaRPr lang="en-US" sz="1100" dirty="0" smtClean="0"/>
          </a:p>
          <a:p>
            <a:r>
              <a:rPr lang="en-US" sz="1100" dirty="0" smtClean="0"/>
              <a:t>APL is the only carrier providing this service, whereas all other shipping lines currently carrying Co-60 shipments do not get involved in any transshipments of Class 7 whatsoever ( i.e. ACL / </a:t>
            </a:r>
            <a:r>
              <a:rPr lang="en-US" sz="1100" dirty="0" err="1" smtClean="0"/>
              <a:t>Hapag</a:t>
            </a:r>
            <a:r>
              <a:rPr lang="en-US" sz="1100" dirty="0" smtClean="0"/>
              <a:t> Lloyd / Hamburg  Sued / </a:t>
            </a:r>
            <a:r>
              <a:rPr lang="en-US" sz="1100" dirty="0" err="1" smtClean="0"/>
              <a:t>Zim</a:t>
            </a:r>
            <a:r>
              <a:rPr lang="en-US" sz="1100" dirty="0" smtClean="0"/>
              <a:t> Lines/ ARRC / CSAL).</a:t>
            </a:r>
          </a:p>
          <a:p>
            <a:endParaRPr lang="en-US" sz="1100" dirty="0" smtClean="0"/>
          </a:p>
          <a:p>
            <a:r>
              <a:rPr lang="en-US" sz="1100" dirty="0" smtClean="0"/>
              <a:t>This APL service  has assisted Nordion with obtaining a through ocean bills of lading from  </a:t>
            </a:r>
            <a:r>
              <a:rPr lang="en-US" sz="1100" dirty="0" err="1" smtClean="0"/>
              <a:t>U.S.Load</a:t>
            </a:r>
            <a:r>
              <a:rPr lang="en-US" sz="1100" dirty="0" smtClean="0"/>
              <a:t> Port to ultimate discharge port , which is important for shipments covered under L/C.  Cargo security and safety is also ensured by shipment remaining in the same ISO container from place of loading at Montreal to place of unloading at consignee’s facility. </a:t>
            </a:r>
          </a:p>
          <a:p>
            <a:endParaRPr lang="en-US" sz="1100" dirty="0" smtClean="0"/>
          </a:p>
          <a:p>
            <a:r>
              <a:rPr lang="en-US" sz="1100" dirty="0" smtClean="0"/>
              <a:t>It cannot be guaranteed that second carriers will accept another shipping line’s equipment ( and first carrier may also not allow their own equipment to be handed over to another carrier ) , which of course would result in either </a:t>
            </a:r>
            <a:r>
              <a:rPr lang="en-US" sz="1100" dirty="0" err="1" smtClean="0"/>
              <a:t>destuffing</a:t>
            </a:r>
            <a:r>
              <a:rPr lang="en-US" sz="1100" dirty="0" smtClean="0"/>
              <a:t> and </a:t>
            </a:r>
            <a:r>
              <a:rPr lang="en-US" sz="1100" dirty="0" err="1" smtClean="0"/>
              <a:t>transloading</a:t>
            </a:r>
            <a:r>
              <a:rPr lang="en-US" sz="1100" dirty="0" smtClean="0"/>
              <a:t> at one point or working with S/O equipment ( i.e. leased OT equipment, if accepted by all carriers  ). </a:t>
            </a:r>
          </a:p>
          <a:p>
            <a:r>
              <a:rPr lang="en-US" sz="1100" dirty="0" smtClean="0"/>
              <a:t> </a:t>
            </a:r>
          </a:p>
          <a:p>
            <a:r>
              <a:rPr lang="en-US" sz="1100" dirty="0" smtClean="0"/>
              <a:t>While APL’s feeder connections out of Singapore have worked very well considering the nature of the cargo, I realize however that at present, there are some delays in connecting with feeders due to feeders not accepting  IMO 7 per se or not accepting IMO 7 from another carrier, as per alliance contracts signed between the different carriers co-loading on each other’s vessels.</a:t>
            </a:r>
          </a:p>
          <a:p>
            <a:r>
              <a:rPr lang="en-US" sz="1100" dirty="0" smtClean="0"/>
              <a:t> </a:t>
            </a:r>
          </a:p>
          <a:p>
            <a:r>
              <a:rPr lang="en-US" sz="1100" dirty="0" smtClean="0"/>
              <a:t>Singapore is an important hub for many transshipments and considering the large worldwide movements of Natural Uranium shipments -(all volume business) which perhaps will all be discussed at the upcoming WNA meeting,  the Port of Singapore will probably handle more Class 7 cargoes in the future.</a:t>
            </a:r>
          </a:p>
          <a:p>
            <a:r>
              <a:rPr lang="en-US" sz="1100" dirty="0" smtClean="0"/>
              <a:t> </a:t>
            </a:r>
          </a:p>
          <a:p>
            <a:r>
              <a:rPr lang="en-US" sz="1100" dirty="0" smtClean="0"/>
              <a:t>While current pending shipment to Vietnam is already being verified by Consignee’s forwarders in terms of connecting with a feeder service from Singapore ( due to  APL’s alliance partner not accepting IMO 7 from APL), perhaps a Singapore agent will need to be involved in any future shipments.</a:t>
            </a:r>
          </a:p>
          <a:p>
            <a:endParaRPr lang="en-US" sz="1100" dirty="0" smtClean="0"/>
          </a:p>
          <a:p>
            <a:r>
              <a:rPr lang="en-US" sz="1100" dirty="0" smtClean="0"/>
              <a:t>Experiencing problems with APL’s contract feeders and independent arrangements with outside feeders have to be made.</a:t>
            </a:r>
          </a:p>
          <a:p>
            <a:r>
              <a:rPr lang="en-US" sz="1100"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DFFC191-3776-4D50-88B7-1610B7A8A96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Shipments cannot proceed to the departure ports until all vessel and port approvals have been received by the carrier.</a:t>
            </a:r>
          </a:p>
          <a:p>
            <a:r>
              <a:rPr lang="en-US" dirty="0" smtClean="0"/>
              <a:t>Port approvals required 24-36 hours prior to departure from Nordion</a:t>
            </a:r>
          </a:p>
          <a:p>
            <a:r>
              <a:rPr lang="en-US" dirty="0" smtClean="0"/>
              <a:t>Often shipments are waiting in Montreal and at times have been loaded to trucks while waiting for the written port approval. </a:t>
            </a:r>
          </a:p>
          <a:p>
            <a:endParaRPr lang="en-US" dirty="0" smtClean="0"/>
          </a:p>
          <a:p>
            <a:pPr lvl="0"/>
            <a:r>
              <a:rPr lang="en-US" sz="1100" dirty="0" smtClean="0"/>
              <a:t>Regarding Viet Nam… the issue is also there is only one port accepting Class 7 and ironically there are no Class  7 carriers going into that port.  We could perhaps get a feeder to other ports however the port won’t allow Class 7 to discharge. </a:t>
            </a:r>
          </a:p>
          <a:p>
            <a:pPr lvl="0"/>
            <a:endParaRPr lang="en-US" sz="1100" dirty="0" smtClean="0"/>
          </a:p>
          <a:p>
            <a:pPr lvl="0"/>
            <a:r>
              <a:rPr lang="en-US" dirty="0" smtClean="0"/>
              <a:t>Singapore 72 hour requirement</a:t>
            </a:r>
            <a:r>
              <a:rPr lang="en-US" baseline="0" dirty="0" smtClean="0"/>
              <a:t> : </a:t>
            </a:r>
            <a:r>
              <a:rPr lang="en-US" sz="1100" dirty="0" smtClean="0"/>
              <a:t> has an adverse impact on our delivery service level in that it minimizes the available sailing dates for us.  Instead of taking advantage of weekly sailings from San Pedro, we may only be able to utilize a sailing every 2 or 3 weeks to coordinate with the feeder company schedule out of Singapore.</a:t>
            </a:r>
          </a:p>
          <a:p>
            <a:r>
              <a:rPr lang="en-US" sz="1100" dirty="0" smtClean="0"/>
              <a: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DFFC191-3776-4D50-88B7-1610B7A8A96F}"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100" dirty="0" smtClean="0"/>
              <a:t> </a:t>
            </a:r>
            <a:r>
              <a:rPr lang="en-US" sz="1100" dirty="0" err="1" smtClean="0"/>
              <a:t>Laurentide</a:t>
            </a:r>
            <a:r>
              <a:rPr lang="en-US" sz="1100" dirty="0" smtClean="0"/>
              <a:t> feels that in general we cannot compare current Singapore situation and feeder vessel connections with previous shipments.  The port of Singapore is not issue at all</a:t>
            </a:r>
          </a:p>
          <a:p>
            <a:pPr>
              <a:buFontTx/>
              <a:buChar char="-"/>
            </a:pPr>
            <a:endParaRPr lang="en-US" sz="1100" dirty="0" smtClean="0"/>
          </a:p>
          <a:p>
            <a:pPr lvl="0"/>
            <a:r>
              <a:rPr lang="en-US" sz="1100" dirty="0" smtClean="0"/>
              <a:t>-  Availability of more feeder vessels that do not call on ports that deny ‘in transit’  </a:t>
            </a:r>
            <a:r>
              <a:rPr lang="en-US" sz="1100" dirty="0" err="1" smtClean="0"/>
              <a:t>ie</a:t>
            </a:r>
            <a:r>
              <a:rPr lang="en-US" sz="1100" dirty="0" smtClean="0"/>
              <a:t> China ports.  To Shanghai there is currently a feeder only every 3-4 weeks that is suitable for Class 7 due to port rotations.   </a:t>
            </a:r>
          </a:p>
          <a:p>
            <a:pPr>
              <a:buFontTx/>
              <a:buChar char="-"/>
            </a:pPr>
            <a:endParaRPr lang="en-US" sz="1100" dirty="0" smtClean="0"/>
          </a:p>
          <a:p>
            <a:pPr>
              <a:buFontTx/>
              <a:buNone/>
            </a:pPr>
            <a:endParaRPr lang="en-US" sz="1100" dirty="0" smtClean="0"/>
          </a:p>
          <a:p>
            <a:pPr>
              <a:buFontTx/>
              <a:buChar char="-"/>
            </a:pPr>
            <a:r>
              <a:rPr lang="en-US" sz="1100" dirty="0" smtClean="0"/>
              <a:t> issues are the signed agreements between feeder vessels/owners/operators and the charter agreement signed between main lines and feeder operators – Class 1 and Class 7 are usually excluded in the charter agreements, so carriers do not accept these classes from their alliance partners, and it seems more and more alliances are formed between the various shipping lines for economic reasons.  At the present time </a:t>
            </a:r>
            <a:r>
              <a:rPr lang="en-US" sz="1100" b="1" dirty="0" smtClean="0"/>
              <a:t>shipments have to be scheduled based on vessel availability and not necessarily on preferred arrival dates by the consignee</a:t>
            </a:r>
            <a:r>
              <a:rPr lang="en-US" sz="1100" dirty="0" smtClean="0"/>
              <a:t>… </a:t>
            </a:r>
            <a:r>
              <a:rPr lang="en-US" sz="1100" dirty="0" err="1" smtClean="0"/>
              <a:t>Laurentide</a:t>
            </a:r>
            <a:r>
              <a:rPr lang="en-US" sz="1100" dirty="0" smtClean="0"/>
              <a:t> is wondering if there is any flexibility.</a:t>
            </a:r>
          </a:p>
          <a:p>
            <a:r>
              <a:rPr lang="en-US" sz="1100" dirty="0" smtClean="0"/>
              <a:t> </a:t>
            </a:r>
          </a:p>
          <a:p>
            <a:endParaRPr lang="en-US" dirty="0"/>
          </a:p>
        </p:txBody>
      </p:sp>
      <p:sp>
        <p:nvSpPr>
          <p:cNvPr id="4" name="Slide Number Placeholder 3"/>
          <p:cNvSpPr>
            <a:spLocks noGrp="1"/>
          </p:cNvSpPr>
          <p:nvPr>
            <p:ph type="sldNum" sz="quarter" idx="10"/>
          </p:nvPr>
        </p:nvSpPr>
        <p:spPr/>
        <p:txBody>
          <a:bodyPr/>
          <a:lstStyle/>
          <a:p>
            <a:fld id="{759DC8CB-6053-4E0A-97A2-0C9F701F146B}"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dirty="0" smtClean="0"/>
          </a:p>
          <a:p>
            <a:endParaRPr lang="en-US" dirty="0" smtClean="0"/>
          </a:p>
          <a:p>
            <a:r>
              <a:rPr lang="en-US" dirty="0" smtClean="0"/>
              <a:t> </a:t>
            </a:r>
          </a:p>
          <a:p>
            <a:endParaRPr lang="en-US" dirty="0" smtClean="0"/>
          </a:p>
          <a:p>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65BE423E-B0F7-45DA-80A7-B29CAB9EB1BE}"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318" fontAlgn="auto">
              <a:spcBef>
                <a:spcPts val="0"/>
              </a:spcBef>
              <a:spcAft>
                <a:spcPts val="0"/>
              </a:spcAft>
              <a:defRPr/>
            </a:pPr>
            <a:r>
              <a:rPr lang="en-US" dirty="0" smtClean="0"/>
              <a:t>Products that can only be sterilized with Cobalt 60:</a:t>
            </a:r>
          </a:p>
          <a:p>
            <a:pPr defTabSz="914318" fontAlgn="auto">
              <a:spcBef>
                <a:spcPts val="0"/>
              </a:spcBef>
              <a:spcAft>
                <a:spcPts val="0"/>
              </a:spcAft>
              <a:defRPr/>
            </a:pPr>
            <a:r>
              <a:rPr lang="en-US" dirty="0" smtClean="0"/>
              <a:t>Biological materials such as tissue for transplant, plasma, serum; alcohol swabs, sealed medical devices used for blood collection, endoscopic procedures, and for use with certain catheters</a:t>
            </a:r>
          </a:p>
          <a:p>
            <a:endParaRPr lang="en-US" dirty="0" smtClean="0"/>
          </a:p>
          <a:p>
            <a:r>
              <a:rPr lang="en-US" dirty="0" smtClean="0"/>
              <a:t>Other examples of products sterilized with Cobalt 60:</a:t>
            </a:r>
          </a:p>
          <a:p>
            <a:r>
              <a:rPr lang="en-US" dirty="0" smtClean="0"/>
              <a:t>Astronaut Food Packages</a:t>
            </a:r>
          </a:p>
          <a:p>
            <a:r>
              <a:rPr lang="en-US" dirty="0" smtClean="0"/>
              <a:t>Baby Pacifiers and Baby Bottles</a:t>
            </a:r>
          </a:p>
          <a:p>
            <a:r>
              <a:rPr lang="en-US" dirty="0" smtClean="0"/>
              <a:t>Bandages</a:t>
            </a:r>
          </a:p>
          <a:p>
            <a:r>
              <a:rPr lang="en-US" dirty="0" smtClean="0"/>
              <a:t>Beakers</a:t>
            </a:r>
          </a:p>
          <a:p>
            <a:r>
              <a:rPr lang="en-US" dirty="0" smtClean="0"/>
              <a:t>Food</a:t>
            </a:r>
          </a:p>
          <a:p>
            <a:r>
              <a:rPr lang="en-US" dirty="0" smtClean="0"/>
              <a:t>Contact Lens, saline solution</a:t>
            </a:r>
          </a:p>
          <a:p>
            <a:r>
              <a:rPr lang="en-US" dirty="0" smtClean="0"/>
              <a:t>Cosmetics</a:t>
            </a:r>
          </a:p>
          <a:p>
            <a:r>
              <a:rPr lang="en-US" dirty="0" smtClean="0"/>
              <a:t>Implants</a:t>
            </a:r>
          </a:p>
          <a:p>
            <a:r>
              <a:rPr lang="en-US" dirty="0" smtClean="0"/>
              <a:t>Intravenous sets</a:t>
            </a:r>
          </a:p>
          <a:p>
            <a:r>
              <a:rPr lang="en-US" dirty="0" smtClean="0"/>
              <a:t>Surgical gowns, kits, drapes</a:t>
            </a:r>
          </a:p>
          <a:p>
            <a:r>
              <a:rPr lang="en-US" dirty="0" smtClean="0"/>
              <a:t>Suture removal trays and sutures</a:t>
            </a:r>
          </a:p>
          <a:p>
            <a:r>
              <a:rPr lang="en-US" dirty="0" smtClean="0"/>
              <a:t>Tubing and tube connectors</a:t>
            </a:r>
          </a:p>
          <a:p>
            <a:r>
              <a:rPr lang="en-US" dirty="0" smtClean="0"/>
              <a:t>Dressings and dressing pads</a:t>
            </a:r>
          </a:p>
          <a:p>
            <a:r>
              <a:rPr lang="en-US" dirty="0" smtClean="0"/>
              <a:t>Drainage Systems</a:t>
            </a:r>
            <a:endParaRPr lang="en-US" dirty="0"/>
          </a:p>
        </p:txBody>
      </p:sp>
      <p:sp>
        <p:nvSpPr>
          <p:cNvPr id="4" name="Slide Number Placeholder 3"/>
          <p:cNvSpPr>
            <a:spLocks noGrp="1"/>
          </p:cNvSpPr>
          <p:nvPr>
            <p:ph type="sldNum" sz="quarter" idx="10"/>
          </p:nvPr>
        </p:nvSpPr>
        <p:spPr/>
        <p:txBody>
          <a:bodyPr/>
          <a:lstStyle/>
          <a:p>
            <a:fld id="{4DFFC191-3776-4D50-88B7-1610B7A8A96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a:lnSpc>
                <a:spcPct val="110000"/>
              </a:lnSpc>
            </a:pPr>
            <a:r>
              <a:rPr lang="en-GB" u="sng" dirty="0" smtClean="0"/>
              <a:t>Safety</a:t>
            </a:r>
            <a:r>
              <a:rPr lang="en-GB" dirty="0" smtClean="0"/>
              <a:t> and </a:t>
            </a:r>
            <a:r>
              <a:rPr lang="en-GB" u="sng" dirty="0" smtClean="0"/>
              <a:t>security</a:t>
            </a:r>
            <a:r>
              <a:rPr lang="en-GB" dirty="0" smtClean="0"/>
              <a:t> is critically important to  Nordion</a:t>
            </a:r>
          </a:p>
          <a:p>
            <a:pPr>
              <a:lnSpc>
                <a:spcPct val="110000"/>
              </a:lnSpc>
            </a:pPr>
            <a:endParaRPr lang="en-GB" dirty="0" smtClean="0"/>
          </a:p>
          <a:p>
            <a:pPr>
              <a:lnSpc>
                <a:spcPct val="110000"/>
              </a:lnSpc>
            </a:pPr>
            <a:r>
              <a:rPr lang="en-GB" dirty="0" smtClean="0"/>
              <a:t>Cobalt-60 is manufactured and transported according to updated stringent standards and new security requirements. Multiple administrative controls and engineering controls to assure safety of cobalt-60 transport. Supply chain knowledge = customers, suppliers, carriers, etc.</a:t>
            </a:r>
          </a:p>
          <a:p>
            <a:pPr>
              <a:lnSpc>
                <a:spcPct val="110000"/>
              </a:lnSpc>
            </a:pPr>
            <a:endParaRPr lang="en-GB" dirty="0" smtClean="0"/>
          </a:p>
          <a:p>
            <a:pPr>
              <a:lnSpc>
                <a:spcPct val="110000"/>
              </a:lnSpc>
            </a:pPr>
            <a:r>
              <a:rPr lang="en-GB" dirty="0" smtClean="0"/>
              <a:t>As the leading global cobalt-60 supplier, Nordion pursues global solutions. It is working closely with suppliers, customers and regulators to ensure that its cobalt-handling processes remain among the safest and most secure in the industry</a:t>
            </a:r>
          </a:p>
          <a:p>
            <a:pPr>
              <a:lnSpc>
                <a:spcPct val="110000"/>
              </a:lnSpc>
            </a:pPr>
            <a:endParaRPr lang="en-GB" dirty="0" smtClean="0"/>
          </a:p>
          <a:p>
            <a:pPr>
              <a:lnSpc>
                <a:spcPct val="110000"/>
              </a:lnSpc>
            </a:pPr>
            <a:r>
              <a:rPr lang="en-GB" dirty="0" smtClean="0"/>
              <a:t>We seek practical and effective requirements for safety and security</a:t>
            </a:r>
          </a:p>
          <a:p>
            <a:pPr>
              <a:spcBef>
                <a:spcPct val="50000"/>
              </a:spcBef>
            </a:pPr>
            <a:endParaRPr lang="en-US" dirty="0" smtClean="0"/>
          </a:p>
          <a:p>
            <a:pPr>
              <a:lnSpc>
                <a:spcPct val="80000"/>
              </a:lnSpc>
              <a:spcBef>
                <a:spcPct val="50000"/>
              </a:spcBef>
            </a:pPr>
            <a:endParaRPr lang="en-US" b="1" dirty="0" smtClean="0">
              <a:solidFill>
                <a:srgbClr val="000099"/>
              </a:solidFill>
              <a:latin typeface="Arial" charset="0"/>
            </a:endParaRPr>
          </a:p>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38DF1622-EAA8-4CEA-A0BA-9BDAE17CF8F0}"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a:lnSpc>
                <a:spcPct val="80000"/>
              </a:lnSpc>
              <a:spcBef>
                <a:spcPct val="50000"/>
              </a:spcBef>
            </a:pPr>
            <a:r>
              <a:rPr lang="en-US" dirty="0" smtClean="0"/>
              <a:t>Type B(U) F-168 Package: 7400 </a:t>
            </a:r>
            <a:r>
              <a:rPr lang="en-US" dirty="0" err="1" smtClean="0"/>
              <a:t>TBq</a:t>
            </a:r>
            <a:r>
              <a:rPr lang="en-US" dirty="0" smtClean="0"/>
              <a:t> (200 </a:t>
            </a:r>
            <a:r>
              <a:rPr lang="en-US" dirty="0" err="1" smtClean="0"/>
              <a:t>kCi</a:t>
            </a:r>
            <a:r>
              <a:rPr lang="en-US" dirty="0" smtClean="0"/>
              <a:t>) in Special Form C-188 Capsule.</a:t>
            </a:r>
          </a:p>
          <a:p>
            <a:pPr>
              <a:lnSpc>
                <a:spcPct val="80000"/>
              </a:lnSpc>
              <a:spcBef>
                <a:spcPct val="50000"/>
              </a:spcBef>
            </a:pPr>
            <a:endParaRPr lang="en-US" dirty="0" smtClean="0"/>
          </a:p>
          <a:p>
            <a:pPr>
              <a:lnSpc>
                <a:spcPct val="80000"/>
              </a:lnSpc>
              <a:spcBef>
                <a:spcPct val="50000"/>
              </a:spcBef>
            </a:pPr>
            <a:r>
              <a:rPr lang="en-US" dirty="0" smtClean="0"/>
              <a:t>Cavity size is fixed for the standard sources.</a:t>
            </a:r>
          </a:p>
          <a:p>
            <a:pPr>
              <a:lnSpc>
                <a:spcPct val="80000"/>
              </a:lnSpc>
              <a:spcBef>
                <a:spcPct val="50000"/>
              </a:spcBef>
            </a:pPr>
            <a:endParaRPr lang="en-US" dirty="0" smtClean="0"/>
          </a:p>
          <a:p>
            <a:endParaRPr lang="en-US" dirty="0" smtClean="0"/>
          </a:p>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DB208066-6005-4BE6-9BC6-73C35F0ED377}"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a:lnSpc>
                <a:spcPct val="80000"/>
              </a:lnSpc>
              <a:spcBef>
                <a:spcPct val="50000"/>
              </a:spcBef>
            </a:pPr>
            <a:r>
              <a:rPr lang="en-US" dirty="0" smtClean="0"/>
              <a:t>Sealed source test must meet tests as prescribed in 10 CFR 36, ANSI N43.6 and IAEA TSR 1. </a:t>
            </a:r>
          </a:p>
          <a:p>
            <a:pPr>
              <a:lnSpc>
                <a:spcPct val="80000"/>
              </a:lnSpc>
              <a:spcBef>
                <a:spcPct val="50000"/>
              </a:spcBef>
            </a:pPr>
            <a:endParaRPr lang="en-US" dirty="0" smtClean="0"/>
          </a:p>
          <a:p>
            <a:pPr>
              <a:lnSpc>
                <a:spcPct val="80000"/>
              </a:lnSpc>
              <a:spcBef>
                <a:spcPct val="50000"/>
              </a:spcBef>
            </a:pPr>
            <a:r>
              <a:rPr lang="en-US" dirty="0" smtClean="0"/>
              <a:t>After all tests are completed, the source must still retain its leak tightness in order to be certified. </a:t>
            </a:r>
          </a:p>
          <a:p>
            <a:pPr>
              <a:lnSpc>
                <a:spcPct val="80000"/>
              </a:lnSpc>
              <a:spcBef>
                <a:spcPct val="50000"/>
              </a:spcBef>
            </a:pPr>
            <a:endParaRPr lang="en-US" dirty="0" smtClean="0"/>
          </a:p>
          <a:p>
            <a:pPr>
              <a:lnSpc>
                <a:spcPct val="90000"/>
              </a:lnSpc>
              <a:spcBef>
                <a:spcPct val="50000"/>
              </a:spcBef>
            </a:pPr>
            <a:r>
              <a:rPr lang="en-US" dirty="0" smtClean="0"/>
              <a:t>Drop Test: 9 meter (29.5 ft) drop onto an unyielding target</a:t>
            </a:r>
          </a:p>
          <a:p>
            <a:pPr>
              <a:lnSpc>
                <a:spcPct val="90000"/>
              </a:lnSpc>
              <a:spcBef>
                <a:spcPct val="50000"/>
              </a:spcBef>
            </a:pPr>
            <a:r>
              <a:rPr lang="en-US" dirty="0" smtClean="0"/>
              <a:t>Percussion Test: A 1.4 kg (3 lbs) mild steel bar is dropped onto the source from a height of 1 meter (3.3 ft).  Source is placed on a sheet of lead</a:t>
            </a:r>
          </a:p>
          <a:p>
            <a:pPr>
              <a:lnSpc>
                <a:spcPct val="90000"/>
              </a:lnSpc>
              <a:spcBef>
                <a:spcPct val="50000"/>
              </a:spcBef>
            </a:pPr>
            <a:r>
              <a:rPr lang="en-US" dirty="0" smtClean="0"/>
              <a:t>Bending Test: 1.4 kg (3 lbs) mild steel bar is dropped onto the source from a height of 1 meter (3.3 ft). The source is held at one end.</a:t>
            </a:r>
          </a:p>
          <a:p>
            <a:pPr>
              <a:lnSpc>
                <a:spcPct val="90000"/>
              </a:lnSpc>
              <a:spcBef>
                <a:spcPct val="50000"/>
              </a:spcBef>
            </a:pPr>
            <a:r>
              <a:rPr lang="en-US" dirty="0" smtClean="0"/>
              <a:t>Heat Test: Source is heated to 800°C (1472°F) for 10 minutes</a:t>
            </a:r>
          </a:p>
          <a:p>
            <a:pPr>
              <a:lnSpc>
                <a:spcPct val="80000"/>
              </a:lnSpc>
              <a:spcBef>
                <a:spcPct val="50000"/>
              </a:spcBef>
            </a:pPr>
            <a:endParaRPr lang="en-US" dirty="0" smtClean="0"/>
          </a:p>
          <a:p>
            <a:pPr>
              <a:lnSpc>
                <a:spcPct val="80000"/>
              </a:lnSpc>
              <a:spcBef>
                <a:spcPct val="50000"/>
              </a:spcBef>
            </a:pPr>
            <a:r>
              <a:rPr lang="en-US" dirty="0" smtClean="0"/>
              <a:t>Sealed cobalt-60 sources: </a:t>
            </a:r>
          </a:p>
          <a:p>
            <a:pPr lvl="1">
              <a:lnSpc>
                <a:spcPct val="80000"/>
              </a:lnSpc>
              <a:spcBef>
                <a:spcPct val="50000"/>
              </a:spcBef>
            </a:pPr>
            <a:r>
              <a:rPr lang="en-US" dirty="0" smtClean="0"/>
              <a:t>- Pencil: ~1 cm in diameter and 450 mm in length)</a:t>
            </a:r>
          </a:p>
          <a:p>
            <a:pPr lvl="1">
              <a:lnSpc>
                <a:spcPct val="80000"/>
              </a:lnSpc>
              <a:spcBef>
                <a:spcPct val="50000"/>
              </a:spcBef>
            </a:pPr>
            <a:r>
              <a:rPr lang="en-US" dirty="0" smtClean="0"/>
              <a:t>- Typically 370 </a:t>
            </a:r>
            <a:r>
              <a:rPr lang="en-US" dirty="0" err="1" smtClean="0"/>
              <a:t>TBq</a:t>
            </a:r>
            <a:r>
              <a:rPr lang="en-US" dirty="0" smtClean="0"/>
              <a:t> (10 </a:t>
            </a:r>
            <a:r>
              <a:rPr lang="en-US" dirty="0" err="1" smtClean="0"/>
              <a:t>kCi</a:t>
            </a:r>
            <a:r>
              <a:rPr lang="en-US" dirty="0" smtClean="0"/>
              <a:t>) of cobalt-60. </a:t>
            </a:r>
          </a:p>
          <a:p>
            <a:pPr lvl="1">
              <a:lnSpc>
                <a:spcPct val="80000"/>
              </a:lnSpc>
              <a:spcBef>
                <a:spcPct val="50000"/>
              </a:spcBef>
              <a:buFontTx/>
              <a:buChar char="-"/>
            </a:pPr>
            <a:r>
              <a:rPr lang="en-US" dirty="0" smtClean="0"/>
              <a:t> Cobalt slugs are double-encapsulated in stainless steel tubes</a:t>
            </a:r>
          </a:p>
          <a:p>
            <a:pPr lvl="1">
              <a:lnSpc>
                <a:spcPct val="80000"/>
              </a:lnSpc>
              <a:spcBef>
                <a:spcPct val="50000"/>
              </a:spcBef>
              <a:buFontTx/>
              <a:buChar char="-"/>
            </a:pPr>
            <a:endParaRPr lang="en-US" dirty="0" smtClean="0"/>
          </a:p>
          <a:p>
            <a:pPr>
              <a:lnSpc>
                <a:spcPct val="90000"/>
              </a:lnSpc>
            </a:pPr>
            <a:endParaRPr lang="en-US" dirty="0" smtClean="0"/>
          </a:p>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B55A8413-D6AE-4201-8354-F49292786585}"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a:lnSpc>
                <a:spcPct val="80000"/>
              </a:lnSpc>
              <a:spcBef>
                <a:spcPct val="50000"/>
              </a:spcBef>
            </a:pPr>
            <a:r>
              <a:rPr lang="en-US" dirty="0" smtClean="0"/>
              <a:t>Sealed source test must meet tests as prescribed in 10 CFR 36, ANSI N43.6 and IAEA TSR 1. </a:t>
            </a:r>
          </a:p>
          <a:p>
            <a:pPr>
              <a:lnSpc>
                <a:spcPct val="80000"/>
              </a:lnSpc>
              <a:spcBef>
                <a:spcPct val="50000"/>
              </a:spcBef>
            </a:pPr>
            <a:endParaRPr lang="en-US" dirty="0" smtClean="0"/>
          </a:p>
          <a:p>
            <a:pPr>
              <a:lnSpc>
                <a:spcPct val="80000"/>
              </a:lnSpc>
              <a:spcBef>
                <a:spcPct val="50000"/>
              </a:spcBef>
            </a:pPr>
            <a:r>
              <a:rPr lang="en-US" dirty="0" smtClean="0"/>
              <a:t>After all tests are completed, the source must still retain its leak tightness in order to be certified. </a:t>
            </a:r>
          </a:p>
          <a:p>
            <a:pPr>
              <a:lnSpc>
                <a:spcPct val="80000"/>
              </a:lnSpc>
              <a:spcBef>
                <a:spcPct val="50000"/>
              </a:spcBef>
            </a:pPr>
            <a:endParaRPr lang="en-US" dirty="0" smtClean="0"/>
          </a:p>
          <a:p>
            <a:pPr>
              <a:lnSpc>
                <a:spcPct val="90000"/>
              </a:lnSpc>
              <a:spcBef>
                <a:spcPct val="50000"/>
              </a:spcBef>
            </a:pPr>
            <a:r>
              <a:rPr lang="en-US" dirty="0" smtClean="0"/>
              <a:t>Drop Test: 9 meter (29.5 ft) drop onto an unyielding target</a:t>
            </a:r>
          </a:p>
          <a:p>
            <a:pPr>
              <a:lnSpc>
                <a:spcPct val="90000"/>
              </a:lnSpc>
              <a:spcBef>
                <a:spcPct val="50000"/>
              </a:spcBef>
            </a:pPr>
            <a:r>
              <a:rPr lang="en-US" dirty="0" smtClean="0"/>
              <a:t>Percussion Test: A 1.4 kg (3 lbs) mild steel bar is dropped onto the source from a height of 1 meter (3.3 ft).  Source is placed on a sheet of lead</a:t>
            </a:r>
          </a:p>
          <a:p>
            <a:pPr>
              <a:lnSpc>
                <a:spcPct val="90000"/>
              </a:lnSpc>
              <a:spcBef>
                <a:spcPct val="50000"/>
              </a:spcBef>
            </a:pPr>
            <a:r>
              <a:rPr lang="en-US" dirty="0" smtClean="0"/>
              <a:t>Bending Test: 1.4 kg (3 lbs) mild steel bar is dropped onto the source from a height of 1 meter (3.3 ft). The source is held at one end.</a:t>
            </a:r>
          </a:p>
          <a:p>
            <a:pPr>
              <a:lnSpc>
                <a:spcPct val="90000"/>
              </a:lnSpc>
              <a:spcBef>
                <a:spcPct val="50000"/>
              </a:spcBef>
            </a:pPr>
            <a:r>
              <a:rPr lang="en-US" dirty="0" smtClean="0"/>
              <a:t>Heat Test: Source is heated to 800°C (1472°F) for 10 minutes</a:t>
            </a:r>
          </a:p>
          <a:p>
            <a:pPr>
              <a:lnSpc>
                <a:spcPct val="80000"/>
              </a:lnSpc>
              <a:spcBef>
                <a:spcPct val="50000"/>
              </a:spcBef>
            </a:pPr>
            <a:endParaRPr lang="en-US" dirty="0" smtClean="0"/>
          </a:p>
          <a:p>
            <a:pPr>
              <a:lnSpc>
                <a:spcPct val="80000"/>
              </a:lnSpc>
              <a:spcBef>
                <a:spcPct val="50000"/>
              </a:spcBef>
            </a:pPr>
            <a:r>
              <a:rPr lang="en-US" dirty="0" smtClean="0"/>
              <a:t>Sealed cobalt-60 sources: </a:t>
            </a:r>
          </a:p>
          <a:p>
            <a:pPr lvl="1">
              <a:lnSpc>
                <a:spcPct val="80000"/>
              </a:lnSpc>
              <a:spcBef>
                <a:spcPct val="50000"/>
              </a:spcBef>
            </a:pPr>
            <a:r>
              <a:rPr lang="en-US" dirty="0" smtClean="0"/>
              <a:t>- Pencil: ~1 cm in diameter and 450 mm in length)</a:t>
            </a:r>
          </a:p>
          <a:p>
            <a:pPr lvl="1">
              <a:lnSpc>
                <a:spcPct val="80000"/>
              </a:lnSpc>
              <a:spcBef>
                <a:spcPct val="50000"/>
              </a:spcBef>
            </a:pPr>
            <a:r>
              <a:rPr lang="en-US" dirty="0" smtClean="0"/>
              <a:t>- Typically 370 </a:t>
            </a:r>
            <a:r>
              <a:rPr lang="en-US" dirty="0" err="1" smtClean="0"/>
              <a:t>TBq</a:t>
            </a:r>
            <a:r>
              <a:rPr lang="en-US" dirty="0" smtClean="0"/>
              <a:t> (10 </a:t>
            </a:r>
            <a:r>
              <a:rPr lang="en-US" dirty="0" err="1" smtClean="0"/>
              <a:t>kCi</a:t>
            </a:r>
            <a:r>
              <a:rPr lang="en-US" dirty="0" smtClean="0"/>
              <a:t>) of cobalt-60. </a:t>
            </a:r>
          </a:p>
          <a:p>
            <a:pPr lvl="1">
              <a:lnSpc>
                <a:spcPct val="80000"/>
              </a:lnSpc>
              <a:spcBef>
                <a:spcPct val="50000"/>
              </a:spcBef>
              <a:buFontTx/>
              <a:buChar char="-"/>
            </a:pPr>
            <a:r>
              <a:rPr lang="en-US" dirty="0" smtClean="0"/>
              <a:t> Cobalt slugs are double-encapsulated in stainless steel tubes</a:t>
            </a:r>
          </a:p>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a:lstStyle/>
          <a:p>
            <a:fld id="{D2666708-28F5-4AC4-8CA5-A71A705D3924}"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85D0D7DA-220C-409A-A87D-8B5613149015}"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lnSpc>
                <a:spcPct val="80000"/>
              </a:lnSpc>
              <a:spcBef>
                <a:spcPct val="50000"/>
              </a:spcBef>
              <a:buFontTx/>
              <a:buChar char="-"/>
            </a:pPr>
            <a:r>
              <a:rPr lang="en-US" dirty="0" smtClean="0"/>
              <a:t> Ship collisions result in the ship structure absorbing the collision force, not the container. Investigations also taken to examine ship-to-ship collisions and onboard fires. It has been concluded that these simulated tests were NOT more severe that the International Atomic Energy Agency (IAEA) tests. [Source: IAEA-CN-101/57; IAEA-CN-101/59]</a:t>
            </a:r>
          </a:p>
          <a:p>
            <a:pPr>
              <a:lnSpc>
                <a:spcPct val="80000"/>
              </a:lnSpc>
              <a:spcBef>
                <a:spcPct val="50000"/>
              </a:spcBef>
              <a:buFontTx/>
              <a:buChar char="-"/>
            </a:pPr>
            <a:endParaRPr lang="en-US" dirty="0" smtClean="0"/>
          </a:p>
          <a:p>
            <a:pPr>
              <a:lnSpc>
                <a:spcPct val="80000"/>
              </a:lnSpc>
              <a:spcBef>
                <a:spcPct val="50000"/>
              </a:spcBef>
              <a:buFontTx/>
              <a:buChar char="-"/>
            </a:pPr>
            <a:r>
              <a:rPr lang="en-US" dirty="0" smtClean="0"/>
              <a:t> Containers have been burned in a pool of aviation fuel for 90 minutes at temperatures of more than 2,000 F without rupturing. [Source: Nuclear Energy Institute (NEI) Fact Sheet, August 2004]</a:t>
            </a:r>
          </a:p>
          <a:p>
            <a:pPr>
              <a:lnSpc>
                <a:spcPct val="80000"/>
              </a:lnSpc>
              <a:spcBef>
                <a:spcPct val="50000"/>
              </a:spcBef>
              <a:buFontTx/>
              <a:buChar char="-"/>
            </a:pPr>
            <a:endParaRPr lang="en-US" dirty="0" smtClean="0"/>
          </a:p>
          <a:p>
            <a:pPr>
              <a:lnSpc>
                <a:spcPct val="80000"/>
              </a:lnSpc>
              <a:spcBef>
                <a:spcPct val="50000"/>
              </a:spcBef>
              <a:buFontTx/>
              <a:buChar char="-"/>
            </a:pPr>
            <a:r>
              <a:rPr lang="en-US" dirty="0" smtClean="0"/>
              <a:t> Canadian Nuclear Safety Commission (CNSC) tested an aircraft flight data recorder (FDR, an airplane black box) and type C packages. Based on employing the same mechanical tests (</a:t>
            </a:r>
            <a:r>
              <a:rPr lang="en-US" dirty="0" err="1" smtClean="0"/>
              <a:t>ie</a:t>
            </a:r>
            <a:r>
              <a:rPr lang="en-US" dirty="0" smtClean="0"/>
              <a:t>, </a:t>
            </a:r>
            <a:r>
              <a:rPr lang="en-US" dirty="0" err="1" smtClean="0"/>
              <a:t>9m</a:t>
            </a:r>
            <a:r>
              <a:rPr lang="en-US" dirty="0" smtClean="0"/>
              <a:t> drop test, crush test), results indicate that a FDR may not survive the type C requirements and type C would likely survive the FDR crash survival testing requirements. [2004]</a:t>
            </a:r>
          </a:p>
          <a:p>
            <a:pPr>
              <a:lnSpc>
                <a:spcPct val="90000"/>
              </a:lnSpc>
            </a:pPr>
            <a:endParaRPr lang="en-US" dirty="0" smtClean="0"/>
          </a:p>
          <a:p>
            <a:pPr>
              <a:lnSpc>
                <a:spcPct val="90000"/>
              </a:lnSpc>
            </a:pPr>
            <a:r>
              <a:rPr lang="en-GB" dirty="0" smtClean="0"/>
              <a:t>[Sources: “Severity, probability and risk of accidents during maritime transport of radioactive material”, International Atomic Energy Agency (IAEA), July 2001; and, International Conference on the Safety of Transport of Radioactive Material, Contributed Papers, July 2003]</a:t>
            </a:r>
            <a:endParaRPr lang="en-US" dirty="0" smtClean="0"/>
          </a:p>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8342DA49-78C7-4165-B48C-E084BC6C9411}"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7415" name="Picture 8" descr="Wave_Cover.jpg"/>
          <p:cNvPicPr>
            <a:picLocks noChangeAspect="1"/>
          </p:cNvPicPr>
          <p:nvPr userDrawn="1"/>
        </p:nvPicPr>
        <p:blipFill>
          <a:blip r:embed="rId2"/>
          <a:srcRect/>
          <a:stretch>
            <a:fillRect/>
          </a:stretch>
        </p:blipFill>
        <p:spPr bwMode="auto">
          <a:xfrm>
            <a:off x="0" y="2895600"/>
            <a:ext cx="9144000" cy="3584575"/>
          </a:xfrm>
          <a:prstGeom prst="rect">
            <a:avLst/>
          </a:prstGeom>
          <a:noFill/>
          <a:ln w="9525">
            <a:noFill/>
            <a:miter lim="800000"/>
            <a:headEnd/>
            <a:tailEnd/>
          </a:ln>
        </p:spPr>
      </p:pic>
      <p:sp>
        <p:nvSpPr>
          <p:cNvPr id="17416" name="Text Box 5"/>
          <p:cNvSpPr txBox="1">
            <a:spLocks noChangeArrowheads="1"/>
          </p:cNvSpPr>
          <p:nvPr userDrawn="1"/>
        </p:nvSpPr>
        <p:spPr bwMode="auto">
          <a:xfrm>
            <a:off x="6045200" y="6172200"/>
            <a:ext cx="2438400" cy="336550"/>
          </a:xfrm>
          <a:prstGeom prst="rect">
            <a:avLst/>
          </a:prstGeom>
          <a:noFill/>
          <a:ln w="9525">
            <a:noFill/>
            <a:miter lim="800000"/>
            <a:headEnd/>
            <a:tailEnd/>
          </a:ln>
        </p:spPr>
        <p:txBody>
          <a:bodyPr>
            <a:spAutoFit/>
          </a:bodyPr>
          <a:lstStyle/>
          <a:p>
            <a:pPr algn="r">
              <a:spcBef>
                <a:spcPct val="50000"/>
              </a:spcBef>
            </a:pPr>
            <a:r>
              <a:rPr lang="en-US" sz="1600" b="1">
                <a:solidFill>
                  <a:srgbClr val="0E2B5D"/>
                </a:solidFill>
                <a:latin typeface="Arial" charset="0"/>
              </a:rPr>
              <a:t>www.nordion.com</a:t>
            </a:r>
          </a:p>
        </p:txBody>
      </p:sp>
      <p:pic>
        <p:nvPicPr>
          <p:cNvPr id="17417" name="Picture 9" descr="nordion_logo_PPT.jpg"/>
          <p:cNvPicPr>
            <a:picLocks noChangeAspect="1"/>
          </p:cNvPicPr>
          <p:nvPr userDrawn="1"/>
        </p:nvPicPr>
        <p:blipFill>
          <a:blip r:embed="rId3"/>
          <a:srcRect/>
          <a:stretch>
            <a:fillRect/>
          </a:stretch>
        </p:blipFill>
        <p:spPr bwMode="auto">
          <a:xfrm>
            <a:off x="5257800" y="533400"/>
            <a:ext cx="3136900" cy="792163"/>
          </a:xfrm>
          <a:prstGeom prst="rect">
            <a:avLst/>
          </a:prstGeom>
          <a:noFill/>
          <a:ln w="9525">
            <a:noFill/>
            <a:miter lim="800000"/>
            <a:headEnd/>
            <a:tailEnd/>
          </a:ln>
        </p:spPr>
      </p:pic>
      <p:sp>
        <p:nvSpPr>
          <p:cNvPr id="17410" name="Rectangle 2"/>
          <p:cNvSpPr>
            <a:spLocks noGrp="1" noChangeArrowheads="1"/>
          </p:cNvSpPr>
          <p:nvPr>
            <p:ph type="ctrTitle"/>
          </p:nvPr>
        </p:nvSpPr>
        <p:spPr>
          <a:xfrm>
            <a:off x="754063" y="1657350"/>
            <a:ext cx="7751762" cy="1470025"/>
          </a:xfrm>
          <a:ln algn="ctr"/>
        </p:spPr>
        <p:txBody>
          <a:bodyPr anchor="b"/>
          <a:lstStyle>
            <a:lvl1pPr algn="r" eaLnBrk="1" hangingPunct="1">
              <a:defRPr sz="4000" b="1" smtClean="0">
                <a:solidFill>
                  <a:schemeClr val="hlink"/>
                </a:solidFill>
              </a:defRPr>
            </a:lvl1pPr>
          </a:lstStyle>
          <a:p>
            <a:r>
              <a:rPr lang="en-US" smtClean="0"/>
              <a:t>CLICK TO EDIT MASTER TITLE STYLE</a:t>
            </a:r>
          </a:p>
        </p:txBody>
      </p:sp>
      <p:sp>
        <p:nvSpPr>
          <p:cNvPr id="17411" name="Rectangle 3"/>
          <p:cNvSpPr>
            <a:spLocks noGrp="1" noChangeArrowheads="1"/>
          </p:cNvSpPr>
          <p:nvPr>
            <p:ph type="subTitle" idx="1"/>
          </p:nvPr>
        </p:nvSpPr>
        <p:spPr>
          <a:xfrm>
            <a:off x="2105025" y="3132138"/>
            <a:ext cx="6400800" cy="1752600"/>
          </a:xfrm>
          <a:ln algn="ctr"/>
        </p:spPr>
        <p:txBody>
          <a:bodyPr/>
          <a:lstStyle>
            <a:lvl1pPr marL="0" indent="0" algn="r" eaLnBrk="1" hangingPunct="1">
              <a:buClrTx/>
              <a:buFontTx/>
              <a:buNone/>
              <a:defRPr smtClean="0">
                <a:solidFill>
                  <a:srgbClr val="4F4F4F"/>
                </a:solidFill>
              </a:defRPr>
            </a:lvl1pPr>
          </a:lstStyle>
          <a:p>
            <a:r>
              <a:rPr lang="en-US"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Wave_secondary"/>
          <p:cNvPicPr>
            <a:picLocks noChangeAspect="1" noChangeArrowheads="1"/>
          </p:cNvPicPr>
          <p:nvPr userDrawn="1"/>
        </p:nvPicPr>
        <p:blipFill>
          <a:blip r:embed="rId14"/>
          <a:srcRect/>
          <a:stretch>
            <a:fillRect/>
          </a:stretch>
        </p:blipFill>
        <p:spPr bwMode="auto">
          <a:xfrm>
            <a:off x="0" y="0"/>
            <a:ext cx="9144000" cy="1493838"/>
          </a:xfrm>
          <a:prstGeom prst="rect">
            <a:avLst/>
          </a:prstGeom>
          <a:noFill/>
        </p:spPr>
      </p:pic>
      <p:sp>
        <p:nvSpPr>
          <p:cNvPr id="1026" name="Rectangle 2"/>
          <p:cNvSpPr>
            <a:spLocks noGrp="1" noChangeArrowheads="1"/>
          </p:cNvSpPr>
          <p:nvPr>
            <p:ph type="title"/>
          </p:nvPr>
        </p:nvSpPr>
        <p:spPr bwMode="auto">
          <a:xfrm>
            <a:off x="363538" y="230188"/>
            <a:ext cx="6226175"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0363" y="1749425"/>
            <a:ext cx="8204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13"/>
          <p:cNvPicPr>
            <a:picLocks noChangeArrowheads="1"/>
          </p:cNvPicPr>
          <p:nvPr userDrawn="1"/>
        </p:nvPicPr>
        <p:blipFill>
          <a:blip r:embed="rId15"/>
          <a:srcRect/>
          <a:stretch>
            <a:fillRect/>
          </a:stretch>
        </p:blipFill>
        <p:spPr bwMode="auto">
          <a:xfrm>
            <a:off x="6791325" y="327025"/>
            <a:ext cx="1889125" cy="476250"/>
          </a:xfrm>
          <a:prstGeom prst="rect">
            <a:avLst/>
          </a:prstGeom>
          <a:noFill/>
          <a:ln w="9525">
            <a:noFill/>
            <a:miter lim="800000"/>
            <a:headEnd/>
            <a:tailEnd/>
          </a:ln>
        </p:spPr>
      </p:pic>
      <p:sp>
        <p:nvSpPr>
          <p:cNvPr id="1030" name="Rectangle 6"/>
          <p:cNvSpPr>
            <a:spLocks noChangeArrowheads="1"/>
          </p:cNvSpPr>
          <p:nvPr/>
        </p:nvSpPr>
        <p:spPr bwMode="auto">
          <a:xfrm>
            <a:off x="7543800" y="6351588"/>
            <a:ext cx="1292225" cy="292100"/>
          </a:xfrm>
          <a:prstGeom prst="rect">
            <a:avLst/>
          </a:prstGeom>
          <a:noFill/>
          <a:ln w="9525">
            <a:noFill/>
            <a:miter lim="800000"/>
            <a:headEnd/>
            <a:tailEnd/>
          </a:ln>
        </p:spPr>
        <p:txBody>
          <a:bodyPr/>
          <a:lstStyle/>
          <a:p>
            <a:pPr algn="r"/>
            <a:fld id="{50F73559-EBD7-42B9-96FD-5F1BE7DDBC86}" type="slidenum">
              <a:rPr lang="en-US" sz="1200" b="1">
                <a:solidFill>
                  <a:schemeClr val="folHlink"/>
                </a:solidFill>
                <a:latin typeface="Arial" charset="0"/>
              </a:rPr>
              <a:pPr algn="r"/>
              <a:t>‹#›</a:t>
            </a:fld>
            <a:endParaRPr lang="en-US" sz="1200" b="1">
              <a:solidFill>
                <a:schemeClr val="folHlink"/>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l" rtl="0" eaLnBrk="0" fontAlgn="base" hangingPunct="0">
        <a:spcBef>
          <a:spcPct val="0"/>
        </a:spcBef>
        <a:spcAft>
          <a:spcPct val="0"/>
        </a:spcAft>
        <a:defRPr sz="2800">
          <a:solidFill>
            <a:schemeClr val="accent2"/>
          </a:solidFill>
          <a:latin typeface="Arial" charset="0"/>
          <a:ea typeface="ＭＳ Ｐゴシック" charset="-128"/>
          <a:cs typeface="+mj-cs"/>
        </a:defRPr>
      </a:lvl1pPr>
      <a:lvl2pPr algn="l" rtl="0" eaLnBrk="0" fontAlgn="base" hangingPunct="0">
        <a:spcBef>
          <a:spcPct val="0"/>
        </a:spcBef>
        <a:spcAft>
          <a:spcPct val="0"/>
        </a:spcAft>
        <a:defRPr sz="2800">
          <a:solidFill>
            <a:schemeClr val="accent2"/>
          </a:solidFill>
          <a:latin typeface="Arial" charset="0"/>
          <a:ea typeface="ＭＳ Ｐゴシック" charset="-128"/>
        </a:defRPr>
      </a:lvl2pPr>
      <a:lvl3pPr algn="l" rtl="0" eaLnBrk="0" fontAlgn="base" hangingPunct="0">
        <a:spcBef>
          <a:spcPct val="0"/>
        </a:spcBef>
        <a:spcAft>
          <a:spcPct val="0"/>
        </a:spcAft>
        <a:defRPr sz="2800">
          <a:solidFill>
            <a:schemeClr val="accent2"/>
          </a:solidFill>
          <a:latin typeface="Arial" charset="0"/>
          <a:ea typeface="ＭＳ Ｐゴシック" charset="-128"/>
        </a:defRPr>
      </a:lvl3pPr>
      <a:lvl4pPr algn="l" rtl="0" eaLnBrk="0" fontAlgn="base" hangingPunct="0">
        <a:spcBef>
          <a:spcPct val="0"/>
        </a:spcBef>
        <a:spcAft>
          <a:spcPct val="0"/>
        </a:spcAft>
        <a:defRPr sz="2800">
          <a:solidFill>
            <a:schemeClr val="accent2"/>
          </a:solidFill>
          <a:latin typeface="Arial" charset="0"/>
          <a:ea typeface="ＭＳ Ｐゴシック" charset="-128"/>
        </a:defRPr>
      </a:lvl4pPr>
      <a:lvl5pPr algn="l" rtl="0" eaLnBrk="0" fontAlgn="base" hangingPunct="0">
        <a:spcBef>
          <a:spcPct val="0"/>
        </a:spcBef>
        <a:spcAft>
          <a:spcPct val="0"/>
        </a:spcAft>
        <a:defRPr sz="2800">
          <a:solidFill>
            <a:schemeClr val="accent2"/>
          </a:solidFill>
          <a:latin typeface="Arial" charset="0"/>
          <a:ea typeface="ＭＳ Ｐゴシック" charset="-128"/>
        </a:defRPr>
      </a:lvl5pPr>
      <a:lvl6pPr marL="457200" algn="ctr" rtl="0" fontAlgn="base">
        <a:spcBef>
          <a:spcPct val="0"/>
        </a:spcBef>
        <a:spcAft>
          <a:spcPct val="0"/>
        </a:spcAft>
        <a:defRPr sz="4400">
          <a:solidFill>
            <a:schemeClr val="tx1"/>
          </a:solidFill>
          <a:latin typeface="Times" charset="0"/>
        </a:defRPr>
      </a:lvl6pPr>
      <a:lvl7pPr marL="914400" algn="ctr" rtl="0" fontAlgn="base">
        <a:spcBef>
          <a:spcPct val="0"/>
        </a:spcBef>
        <a:spcAft>
          <a:spcPct val="0"/>
        </a:spcAft>
        <a:defRPr sz="4400">
          <a:solidFill>
            <a:schemeClr val="tx1"/>
          </a:solidFill>
          <a:latin typeface="Times" charset="0"/>
        </a:defRPr>
      </a:lvl7pPr>
      <a:lvl8pPr marL="1371600" algn="ctr" rtl="0" fontAlgn="base">
        <a:spcBef>
          <a:spcPct val="0"/>
        </a:spcBef>
        <a:spcAft>
          <a:spcPct val="0"/>
        </a:spcAft>
        <a:defRPr sz="4400">
          <a:solidFill>
            <a:schemeClr val="tx1"/>
          </a:solidFill>
          <a:latin typeface="Times" charset="0"/>
        </a:defRPr>
      </a:lvl8pPr>
      <a:lvl9pPr marL="1828800" algn="ctr" rtl="0" fontAlgn="base">
        <a:spcBef>
          <a:spcPct val="0"/>
        </a:spcBef>
        <a:spcAft>
          <a:spcPct val="0"/>
        </a:spcAft>
        <a:defRPr sz="4400">
          <a:solidFill>
            <a:schemeClr val="tx1"/>
          </a:solidFill>
          <a:latin typeface="Times" charset="0"/>
        </a:defRPr>
      </a:lvl9pPr>
    </p:titleStyle>
    <p:bodyStyle>
      <a:lvl1pPr marL="280988" indent="-280988" algn="l" rtl="0" eaLnBrk="0" fontAlgn="base" hangingPunct="0">
        <a:spcBef>
          <a:spcPct val="0"/>
        </a:spcBef>
        <a:spcAft>
          <a:spcPct val="40000"/>
        </a:spcAft>
        <a:buClr>
          <a:schemeClr val="hlink"/>
        </a:buClr>
        <a:buChar char="•"/>
        <a:defRPr sz="2400">
          <a:solidFill>
            <a:schemeClr val="accent2"/>
          </a:solidFill>
          <a:latin typeface="Arial" charset="0"/>
          <a:ea typeface="ＭＳ Ｐゴシック" charset="-128"/>
          <a:cs typeface="+mn-cs"/>
        </a:defRPr>
      </a:lvl1pPr>
      <a:lvl2pPr marL="682625" indent="-225425" algn="l" rtl="0" eaLnBrk="0" fontAlgn="base" hangingPunct="0">
        <a:spcBef>
          <a:spcPct val="0"/>
        </a:spcBef>
        <a:spcAft>
          <a:spcPct val="0"/>
        </a:spcAft>
        <a:buChar char="–"/>
        <a:defRPr sz="2200">
          <a:solidFill>
            <a:schemeClr val="folHlink"/>
          </a:solidFill>
          <a:latin typeface="Arial" charset="0"/>
          <a:ea typeface="ＭＳ Ｐゴシック" charset="-128"/>
        </a:defRPr>
      </a:lvl2pPr>
      <a:lvl3pPr marL="1085850" indent="-171450" algn="l" rtl="0" eaLnBrk="0" fontAlgn="base" hangingPunct="0">
        <a:spcBef>
          <a:spcPct val="30000"/>
        </a:spcBef>
        <a:spcAft>
          <a:spcPct val="0"/>
        </a:spcAft>
        <a:buClr>
          <a:schemeClr val="hlink"/>
        </a:buClr>
        <a:buChar char="•"/>
        <a:defRPr sz="1900">
          <a:solidFill>
            <a:schemeClr val="folHlink"/>
          </a:solidFill>
          <a:latin typeface="Arial" charset="0"/>
          <a:ea typeface="ＭＳ Ｐゴシック" charset="-128"/>
        </a:defRPr>
      </a:lvl3pPr>
      <a:lvl4pPr marL="1600200" indent="-228600" algn="l" rtl="0" eaLnBrk="0" fontAlgn="base" hangingPunct="0">
        <a:spcBef>
          <a:spcPct val="20000"/>
        </a:spcBef>
        <a:spcAft>
          <a:spcPct val="0"/>
        </a:spcAft>
        <a:buChar char="–"/>
        <a:defRPr sz="1600">
          <a:solidFill>
            <a:schemeClr val="folHlink"/>
          </a:solidFill>
          <a:latin typeface="Arial" charset="0"/>
          <a:ea typeface="ＭＳ Ｐゴシック" charset="-128"/>
        </a:defRPr>
      </a:lvl4pPr>
      <a:lvl5pPr marL="2000250" indent="-171450" algn="l" rtl="0" eaLnBrk="0" fontAlgn="base" hangingPunct="0">
        <a:spcBef>
          <a:spcPct val="20000"/>
        </a:spcBef>
        <a:spcAft>
          <a:spcPct val="0"/>
        </a:spcAft>
        <a:buChar char="»"/>
        <a:defRPr sz="1600">
          <a:solidFill>
            <a:schemeClr val="folHlink"/>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Grp="1" noChangeArrowheads="1"/>
          </p:cNvSpPr>
          <p:nvPr>
            <p:ph type="ctrTitle"/>
          </p:nvPr>
        </p:nvSpPr>
        <p:spPr>
          <a:xfrm>
            <a:off x="754063" y="2099132"/>
            <a:ext cx="7751762" cy="1470025"/>
          </a:xfrm>
        </p:spPr>
        <p:txBody>
          <a:bodyPr/>
          <a:lstStyle/>
          <a:p>
            <a:r>
              <a:rPr lang="en-US" sz="3200" dirty="0" smtClean="0"/>
              <a:t>Cobalt- 60 Transportation</a:t>
            </a:r>
            <a:br>
              <a:rPr lang="en-US" sz="3200" dirty="0" smtClean="0"/>
            </a:br>
            <a:r>
              <a:rPr lang="en-US" sz="3200" dirty="0" smtClean="0"/>
              <a:t/>
            </a:r>
            <a:br>
              <a:rPr lang="en-US" sz="3200" dirty="0" smtClean="0"/>
            </a:br>
            <a:r>
              <a:rPr lang="en-US" sz="3200" dirty="0" smtClean="0"/>
              <a:t>WNA Meeting – Singapore</a:t>
            </a:r>
            <a:br>
              <a:rPr lang="en-US" sz="3200" dirty="0" smtClean="0"/>
            </a:br>
            <a:r>
              <a:rPr lang="en-US" sz="3200" dirty="0" smtClean="0"/>
              <a:t>2013 April 8 - 9</a:t>
            </a:r>
            <a:endParaRPr lang="en-US" sz="3200" dirty="0"/>
          </a:p>
        </p:txBody>
      </p:sp>
      <p:sp>
        <p:nvSpPr>
          <p:cNvPr id="14346" name="Rectangle 10"/>
          <p:cNvSpPr>
            <a:spLocks noGrp="1" noChangeArrowheads="1"/>
          </p:cNvSpPr>
          <p:nvPr>
            <p:ph type="subTitle" idx="1"/>
          </p:nvPr>
        </p:nvSpPr>
        <p:spPr>
          <a:xfrm>
            <a:off x="892629" y="4529402"/>
            <a:ext cx="7613196" cy="1752600"/>
          </a:xfrm>
        </p:spPr>
        <p:txBody>
          <a:bodyPr/>
          <a:lstStyle/>
          <a:p>
            <a:r>
              <a:rPr lang="en-US" dirty="0" smtClean="0">
                <a:solidFill>
                  <a:schemeClr val="tx1"/>
                </a:solidFill>
              </a:rPr>
              <a:t>Paul Gray; Chairman, ISSPA ;</a:t>
            </a:r>
          </a:p>
          <a:p>
            <a:r>
              <a:rPr lang="en-US" dirty="0" smtClean="0">
                <a:solidFill>
                  <a:schemeClr val="tx1"/>
                </a:solidFill>
              </a:rPr>
              <a:t>V.P. External Relationships and Logistics, Nordion Inc.</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dirty="0" smtClean="0">
                <a:solidFill>
                  <a:schemeClr val="tx1"/>
                </a:solidFill>
              </a:rPr>
              <a:t>Several tests are required for licensing a Type B package</a:t>
            </a:r>
          </a:p>
          <a:p>
            <a:pPr>
              <a:buFontTx/>
              <a:buNone/>
            </a:pPr>
            <a:r>
              <a:rPr lang="en-US" dirty="0" smtClean="0">
                <a:solidFill>
                  <a:schemeClr val="tx1"/>
                </a:solidFill>
              </a:rPr>
              <a:t>    -  9 meter drop test</a:t>
            </a:r>
          </a:p>
          <a:p>
            <a:pPr>
              <a:buFontTx/>
              <a:buNone/>
            </a:pPr>
            <a:r>
              <a:rPr lang="en-US" dirty="0" smtClean="0">
                <a:solidFill>
                  <a:schemeClr val="tx1"/>
                </a:solidFill>
              </a:rPr>
              <a:t>    -  Pin drop test</a:t>
            </a:r>
          </a:p>
          <a:p>
            <a:pPr>
              <a:buFontTx/>
              <a:buNone/>
            </a:pPr>
            <a:r>
              <a:rPr lang="en-US" dirty="0" smtClean="0">
                <a:solidFill>
                  <a:schemeClr val="tx1"/>
                </a:solidFill>
              </a:rPr>
              <a:t>    -  Thermal test</a:t>
            </a:r>
          </a:p>
          <a:p>
            <a:pPr>
              <a:buFontTx/>
              <a:buNone/>
            </a:pPr>
            <a:endParaRPr lang="en-US" dirty="0" smtClean="0">
              <a:solidFill>
                <a:schemeClr val="tx1"/>
              </a:solidFill>
            </a:endParaRPr>
          </a:p>
          <a:p>
            <a:r>
              <a:rPr lang="en-US" b="1" u="sng" dirty="0" smtClean="0">
                <a:solidFill>
                  <a:schemeClr val="tx1"/>
                </a:solidFill>
              </a:rPr>
              <a:t>No</a:t>
            </a:r>
            <a:r>
              <a:rPr lang="en-US" dirty="0" smtClean="0">
                <a:solidFill>
                  <a:schemeClr val="tx1"/>
                </a:solidFill>
              </a:rPr>
              <a:t> loss of radioactive material is allowed following container or source testing</a:t>
            </a:r>
          </a:p>
          <a:p>
            <a:pPr>
              <a:buFontTx/>
              <a:buNone/>
            </a:pPr>
            <a:endParaRPr lang="en-US" dirty="0" smtClean="0"/>
          </a:p>
        </p:txBody>
      </p:sp>
      <p:sp>
        <p:nvSpPr>
          <p:cNvPr id="4" name="Title 3"/>
          <p:cNvSpPr>
            <a:spLocks noGrp="1"/>
          </p:cNvSpPr>
          <p:nvPr>
            <p:ph type="title"/>
          </p:nvPr>
        </p:nvSpPr>
        <p:spPr/>
        <p:txBody>
          <a:bodyPr/>
          <a:lstStyle/>
          <a:p>
            <a:r>
              <a:rPr lang="en-US" dirty="0" smtClean="0">
                <a:solidFill>
                  <a:schemeClr val="tx1"/>
                </a:solidFill>
              </a:rPr>
              <a:t>Type B Package Testing</a:t>
            </a: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solidFill>
                  <a:schemeClr val="tx1"/>
                </a:solidFill>
              </a:rPr>
              <a:t>Other Package Tests</a:t>
            </a:r>
          </a:p>
        </p:txBody>
      </p:sp>
      <p:sp>
        <p:nvSpPr>
          <p:cNvPr id="35843" name="Content Placeholder 2"/>
          <p:cNvSpPr>
            <a:spLocks noGrp="1"/>
          </p:cNvSpPr>
          <p:nvPr>
            <p:ph idx="1"/>
          </p:nvPr>
        </p:nvSpPr>
        <p:spPr/>
        <p:txBody>
          <a:bodyPr/>
          <a:lstStyle/>
          <a:p>
            <a:pPr eaLnBrk="1" hangingPunct="1"/>
            <a:r>
              <a:rPr lang="en-GB" sz="2000" dirty="0" smtClean="0">
                <a:solidFill>
                  <a:schemeClr val="tx1"/>
                </a:solidFill>
              </a:rPr>
              <a:t>Ship-to-ship collisions and on-board fires were not more severe than IAEA tests – IAEA simulated tests.</a:t>
            </a:r>
          </a:p>
          <a:p>
            <a:pPr eaLnBrk="1" hangingPunct="1"/>
            <a:endParaRPr lang="en-GB" sz="2000" dirty="0" smtClean="0">
              <a:solidFill>
                <a:schemeClr val="tx1"/>
              </a:solidFill>
            </a:endParaRPr>
          </a:p>
          <a:p>
            <a:pPr eaLnBrk="1" hangingPunct="1"/>
            <a:r>
              <a:rPr lang="en-GB" sz="2000" dirty="0" smtClean="0">
                <a:solidFill>
                  <a:schemeClr val="tx1"/>
                </a:solidFill>
              </a:rPr>
              <a:t>Collision against a hard wall with a transportation cask at a speed of 80 mph (~130 km/hr) –  U.S. test.</a:t>
            </a:r>
          </a:p>
          <a:p>
            <a:pPr eaLnBrk="1" hangingPunct="1"/>
            <a:endParaRPr lang="en-GB" sz="2000" dirty="0" smtClean="0">
              <a:solidFill>
                <a:schemeClr val="tx1"/>
              </a:solidFill>
            </a:endParaRPr>
          </a:p>
          <a:p>
            <a:pPr eaLnBrk="1" hangingPunct="1"/>
            <a:r>
              <a:rPr lang="en-GB" sz="2000" dirty="0" smtClean="0">
                <a:solidFill>
                  <a:schemeClr val="tx1"/>
                </a:solidFill>
              </a:rPr>
              <a:t>Locomotive collision with cask at a speed of 100 mph (~160 km/hr) – U.K. test. </a:t>
            </a:r>
          </a:p>
          <a:p>
            <a:pPr eaLnBrk="1" hangingPunct="1"/>
            <a:endParaRPr lang="en-GB" sz="2000" dirty="0" smtClean="0">
              <a:solidFill>
                <a:schemeClr val="tx1"/>
              </a:solidFill>
            </a:endParaRPr>
          </a:p>
          <a:p>
            <a:pPr eaLnBrk="1" hangingPunct="1">
              <a:buFont typeface="Wingdings" pitchFamily="2" charset="2"/>
              <a:buNone/>
            </a:pPr>
            <a:r>
              <a:rPr lang="en-GB" sz="2000" b="1" dirty="0" smtClean="0">
                <a:solidFill>
                  <a:schemeClr val="tx1"/>
                </a:solidFill>
              </a:rPr>
              <a:t>	These extra-regulatory tests show that the IAEA test for demonstrating the package’s ability to withstand the accident conditions of transport are equivalent to or more robust than actual and simulated accident scenarios.</a:t>
            </a:r>
          </a:p>
          <a:p>
            <a:pPr lvl="1" eaLnBrk="1" hangingPunct="1"/>
            <a:endParaRPr lang="en-GB" sz="1800" b="1" dirty="0" smtClean="0"/>
          </a:p>
          <a:p>
            <a:pPr eaLnBrk="1" hangingPunct="1"/>
            <a:endParaRPr lang="en-US" sz="1800" dirty="0" smtClean="0"/>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solidFill>
                  <a:schemeClr val="tx1"/>
                </a:solidFill>
              </a:rPr>
              <a:t>Sea Freight Container Handling</a:t>
            </a:r>
          </a:p>
        </p:txBody>
      </p:sp>
      <p:pic>
        <p:nvPicPr>
          <p:cNvPr id="31747" name="Picture 5" descr="Scan001"/>
          <p:cNvPicPr>
            <a:picLocks noGrp="1" noChangeAspect="1" noChangeArrowheads="1"/>
          </p:cNvPicPr>
          <p:nvPr>
            <p:ph sz="half" idx="1"/>
          </p:nvPr>
        </p:nvPicPr>
        <p:blipFill>
          <a:blip r:embed="rId3" cstate="print"/>
          <a:srcRect l="31329" t="25555" r="9784" b="42223"/>
          <a:stretch>
            <a:fillRect/>
          </a:stretch>
        </p:blipFill>
        <p:spPr>
          <a:xfrm>
            <a:off x="685800" y="1955800"/>
            <a:ext cx="3810000" cy="2273300"/>
          </a:xfrm>
          <a:noFill/>
        </p:spPr>
      </p:pic>
      <p:pic>
        <p:nvPicPr>
          <p:cNvPr id="31749" name="Picture 7" descr="Scan003"/>
          <p:cNvPicPr>
            <a:picLocks noGrp="1" noChangeAspect="1" noChangeArrowheads="1"/>
          </p:cNvPicPr>
          <p:nvPr>
            <p:ph sz="half" idx="2"/>
          </p:nvPr>
        </p:nvPicPr>
        <p:blipFill>
          <a:blip r:embed="rId4" cstate="print"/>
          <a:stretch>
            <a:fillRect/>
          </a:stretch>
        </p:blipFill>
        <p:spPr>
          <a:xfrm>
            <a:off x="5731052" y="1802296"/>
            <a:ext cx="3181546" cy="4114800"/>
          </a:xfrm>
          <a:noFill/>
        </p:spPr>
      </p:pic>
      <p:pic>
        <p:nvPicPr>
          <p:cNvPr id="31748" name="Picture 6" descr="Scan002"/>
          <p:cNvPicPr>
            <a:picLocks noChangeAspect="1" noChangeArrowheads="1"/>
          </p:cNvPicPr>
          <p:nvPr/>
        </p:nvPicPr>
        <p:blipFill>
          <a:blip r:embed="rId5" cstate="print"/>
          <a:srcRect l="27451" t="29564" r="14706" b="40114"/>
          <a:stretch>
            <a:fillRect/>
          </a:stretch>
        </p:blipFill>
        <p:spPr bwMode="auto">
          <a:xfrm>
            <a:off x="698500" y="4406900"/>
            <a:ext cx="3746500" cy="2016125"/>
          </a:xfrm>
          <a:prstGeom prst="rect">
            <a:avLst/>
          </a:prstGeom>
          <a:noFill/>
          <a:ln w="9525">
            <a:noFill/>
            <a:miter lim="800000"/>
            <a:headEnd/>
            <a:tailEnd/>
          </a:ln>
        </p:spPr>
      </p:pic>
      <p:sp>
        <p:nvSpPr>
          <p:cNvPr id="31750" name="Rectangle 7"/>
          <p:cNvSpPr>
            <a:spLocks noChangeArrowheads="1"/>
          </p:cNvSpPr>
          <p:nvPr/>
        </p:nvSpPr>
        <p:spPr bwMode="auto">
          <a:xfrm>
            <a:off x="4584700" y="2108200"/>
            <a:ext cx="4089400" cy="1015663"/>
          </a:xfrm>
          <a:prstGeom prst="rect">
            <a:avLst/>
          </a:prstGeom>
          <a:noFill/>
          <a:ln w="9525">
            <a:noFill/>
            <a:miter lim="800000"/>
            <a:headEnd/>
            <a:tailEnd/>
          </a:ln>
        </p:spPr>
        <p:txBody>
          <a:bodyPr>
            <a:spAutoFit/>
          </a:bodyPr>
          <a:lstStyle/>
          <a:p>
            <a:pPr eaLnBrk="1" hangingPunct="1"/>
            <a:r>
              <a:rPr lang="en-US" sz="2000" dirty="0"/>
              <a:t>Containers must be able to withstand </a:t>
            </a:r>
            <a:r>
              <a:rPr lang="en-US" sz="2000" dirty="0" smtClean="0"/>
              <a:t>worst-case potential </a:t>
            </a:r>
            <a:r>
              <a:rPr lang="en-US" sz="2000" dirty="0"/>
              <a:t>accident conditions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solidFill>
                  <a:schemeClr val="tx1"/>
                </a:solidFill>
              </a:rPr>
              <a:t>Package Licensing</a:t>
            </a:r>
          </a:p>
        </p:txBody>
      </p:sp>
      <p:pic>
        <p:nvPicPr>
          <p:cNvPr id="36867" name="Picture 1032" descr="dscn3350"/>
          <p:cNvPicPr>
            <a:picLocks noGrp="1" noChangeAspect="1" noChangeArrowheads="1"/>
          </p:cNvPicPr>
          <p:nvPr>
            <p:ph sz="half" idx="1"/>
          </p:nvPr>
        </p:nvPicPr>
        <p:blipFill>
          <a:blip r:embed="rId3" cstate="print"/>
          <a:stretch>
            <a:fillRect/>
          </a:stretch>
        </p:blipFill>
        <p:spPr>
          <a:xfrm>
            <a:off x="685800" y="2571936"/>
            <a:ext cx="3810000" cy="2933327"/>
          </a:xfrm>
        </p:spPr>
      </p:pic>
      <p:sp>
        <p:nvSpPr>
          <p:cNvPr id="36868" name="Content Placeholder 4"/>
          <p:cNvSpPr>
            <a:spLocks noGrp="1"/>
          </p:cNvSpPr>
          <p:nvPr>
            <p:ph sz="half" idx="2"/>
          </p:nvPr>
        </p:nvSpPr>
        <p:spPr/>
        <p:txBody>
          <a:bodyPr/>
          <a:lstStyle/>
          <a:p>
            <a:r>
              <a:rPr lang="en-GB" sz="2000" dirty="0" smtClean="0">
                <a:solidFill>
                  <a:schemeClr val="tx1"/>
                </a:solidFill>
              </a:rPr>
              <a:t>F-168 packages licensed by Canadian Nuclear Safety Commission and other competent authorities (NRC, DOT, etc.)</a:t>
            </a:r>
          </a:p>
          <a:p>
            <a:r>
              <a:rPr lang="en-GB" sz="2000" dirty="0" smtClean="0">
                <a:solidFill>
                  <a:schemeClr val="tx1"/>
                </a:solidFill>
              </a:rPr>
              <a:t>Designed to contain large quantities of radioactive material and must meet the Accident Conditions of Transport standard</a:t>
            </a:r>
          </a:p>
          <a:p>
            <a:pPr>
              <a:buNone/>
            </a:pPr>
            <a:endParaRPr lang="en-US" dirty="0" smtClean="0"/>
          </a:p>
        </p:txBody>
      </p:sp>
      <p:pic>
        <p:nvPicPr>
          <p:cNvPr id="36869" name="Picture 1034" descr="c_188_2"/>
          <p:cNvPicPr>
            <a:picLocks noChangeAspect="1" noChangeArrowheads="1"/>
          </p:cNvPicPr>
          <p:nvPr/>
        </p:nvPicPr>
        <p:blipFill>
          <a:blip r:embed="rId4" cstate="print"/>
          <a:srcRect/>
          <a:stretch>
            <a:fillRect/>
          </a:stretch>
        </p:blipFill>
        <p:spPr bwMode="auto">
          <a:xfrm>
            <a:off x="0" y="1968500"/>
            <a:ext cx="1524000" cy="1473200"/>
          </a:xfrm>
          <a:prstGeom prst="rect">
            <a:avLst/>
          </a:prstGeom>
          <a:noFill/>
          <a:ln w="9525">
            <a:noFill/>
            <a:miter lim="800000"/>
            <a:headEnd/>
            <a:tailEnd/>
          </a:ln>
        </p:spPr>
      </p:pic>
      <p:sp>
        <p:nvSpPr>
          <p:cNvPr id="36870" name="Rectangle 6"/>
          <p:cNvSpPr>
            <a:spLocks noChangeArrowheads="1"/>
          </p:cNvSpPr>
          <p:nvPr/>
        </p:nvSpPr>
        <p:spPr bwMode="auto">
          <a:xfrm rot="10800000" flipV="1">
            <a:off x="673100" y="5528467"/>
            <a:ext cx="3911600" cy="1169551"/>
          </a:xfrm>
          <a:prstGeom prst="rect">
            <a:avLst/>
          </a:prstGeom>
          <a:noFill/>
          <a:ln w="9525">
            <a:noFill/>
            <a:miter lim="800000"/>
            <a:headEnd/>
            <a:tailEnd/>
          </a:ln>
        </p:spPr>
        <p:txBody>
          <a:bodyPr>
            <a:spAutoFit/>
          </a:bodyPr>
          <a:lstStyle/>
          <a:p>
            <a:r>
              <a:rPr lang="en-US" sz="1400" dirty="0">
                <a:solidFill>
                  <a:srgbClr val="000099"/>
                </a:solidFill>
              </a:rPr>
              <a:t>Sealed source pencils: approx. 0.5” diameter x 18” length</a:t>
            </a:r>
          </a:p>
          <a:p>
            <a:endParaRPr lang="en-US" sz="1400" dirty="0">
              <a:solidFill>
                <a:srgbClr val="000099"/>
              </a:solidFill>
            </a:endParaRPr>
          </a:p>
          <a:p>
            <a:r>
              <a:rPr lang="en-US" sz="1400" dirty="0">
                <a:solidFill>
                  <a:srgbClr val="000099"/>
                </a:solidFill>
              </a:rPr>
              <a:t>Container: approx. 45” diameter x 62” height (not incl. shipping skid)</a:t>
            </a:r>
            <a:endParaRPr lang="en-US" sz="1400" dirty="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solidFill>
                  <a:schemeClr val="tx1"/>
                </a:solidFill>
              </a:rPr>
              <a:t>Regulatory Control</a:t>
            </a:r>
          </a:p>
        </p:txBody>
      </p:sp>
      <p:sp>
        <p:nvSpPr>
          <p:cNvPr id="44035" name="Content Placeholder 2"/>
          <p:cNvSpPr>
            <a:spLocks noGrp="1"/>
          </p:cNvSpPr>
          <p:nvPr>
            <p:ph idx="1"/>
          </p:nvPr>
        </p:nvSpPr>
        <p:spPr>
          <a:xfrm>
            <a:off x="360363" y="1298713"/>
            <a:ext cx="8204200" cy="4565512"/>
          </a:xfrm>
        </p:spPr>
        <p:txBody>
          <a:bodyPr/>
          <a:lstStyle/>
          <a:p>
            <a:r>
              <a:rPr lang="en-US" sz="2400" dirty="0" smtClean="0">
                <a:solidFill>
                  <a:schemeClr val="tx1"/>
                </a:solidFill>
              </a:rPr>
              <a:t>All aspects of Cobalt - 60 source and container design, production, facility, carrier and transportation are highly regulated and </a:t>
            </a:r>
            <a:r>
              <a:rPr lang="en-US" sz="2400" dirty="0" err="1" smtClean="0">
                <a:solidFill>
                  <a:schemeClr val="tx1"/>
                </a:solidFill>
              </a:rPr>
              <a:t>licenced</a:t>
            </a:r>
            <a:endParaRPr lang="en-US" sz="2400" dirty="0" smtClean="0">
              <a:solidFill>
                <a:schemeClr val="tx1"/>
              </a:solidFill>
            </a:endParaRPr>
          </a:p>
          <a:p>
            <a:r>
              <a:rPr lang="en-US" dirty="0" smtClean="0">
                <a:solidFill>
                  <a:schemeClr val="tx1"/>
                </a:solidFill>
              </a:rPr>
              <a:t>IAEA Code of Conduct and Import / Export Controls in place globally</a:t>
            </a:r>
          </a:p>
          <a:p>
            <a:r>
              <a:rPr lang="en-US" sz="2400" dirty="0" smtClean="0">
                <a:solidFill>
                  <a:schemeClr val="tx1"/>
                </a:solidFill>
              </a:rPr>
              <a:t>Highly trained, validated and </a:t>
            </a:r>
            <a:r>
              <a:rPr lang="en-US" sz="2400" dirty="0" err="1" smtClean="0">
                <a:solidFill>
                  <a:schemeClr val="tx1"/>
                </a:solidFill>
              </a:rPr>
              <a:t>licenced</a:t>
            </a:r>
            <a:r>
              <a:rPr lang="en-US" sz="2400" dirty="0" smtClean="0">
                <a:solidFill>
                  <a:schemeClr val="tx1"/>
                </a:solidFill>
              </a:rPr>
              <a:t> supply chain with specialist knowledge in handling and carriage of Cobalt -60</a:t>
            </a:r>
          </a:p>
          <a:p>
            <a:r>
              <a:rPr lang="en-US" dirty="0" smtClean="0">
                <a:solidFill>
                  <a:schemeClr val="tx1"/>
                </a:solidFill>
              </a:rPr>
              <a:t>Route controls and approval</a:t>
            </a:r>
          </a:p>
          <a:p>
            <a:r>
              <a:rPr lang="en-US" sz="2400" dirty="0" smtClean="0">
                <a:solidFill>
                  <a:schemeClr val="tx1"/>
                </a:solidFill>
              </a:rPr>
              <a:t>Nordion support throughout process</a:t>
            </a:r>
          </a:p>
          <a:p>
            <a:endParaRPr lang="en-US" sz="2400" dirty="0" smtClean="0"/>
          </a:p>
          <a:p>
            <a:endParaRPr lang="en-US" sz="2400" dirty="0" smtClean="0"/>
          </a:p>
          <a:p>
            <a:pPr>
              <a:buFontTx/>
              <a:buNone/>
            </a:pPr>
            <a:endParaRPr lang="en-US" sz="1400" dirty="0" smtClean="0"/>
          </a:p>
          <a:p>
            <a:pPr>
              <a:buFontTx/>
              <a:buNone/>
            </a:pPr>
            <a:r>
              <a:rPr lang="en-US" sz="1400" dirty="0" smtClean="0"/>
              <a:t> </a:t>
            </a:r>
          </a:p>
          <a:p>
            <a:pPr>
              <a:buFontTx/>
              <a:buNone/>
            </a:pPr>
            <a:endParaRPr lang="en-US" sz="1400" dirty="0" smtClean="0"/>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5105400" y="1292225"/>
            <a:ext cx="3505200" cy="2800767"/>
          </a:xfrm>
          <a:prstGeom prst="rect">
            <a:avLst/>
          </a:prstGeom>
          <a:noFill/>
          <a:ln w="12700">
            <a:noFill/>
            <a:miter lim="800000"/>
            <a:headEnd/>
            <a:tailEnd/>
          </a:ln>
        </p:spPr>
        <p:txBody>
          <a:bodyPr>
            <a:spAutoFit/>
          </a:bodyPr>
          <a:lstStyle/>
          <a:p>
            <a:pPr marL="174625" indent="-174625">
              <a:spcBef>
                <a:spcPct val="50000"/>
              </a:spcBef>
              <a:buFont typeface="Wingdings" pitchFamily="2" charset="2"/>
              <a:buChar char="Ø"/>
            </a:pPr>
            <a:r>
              <a:rPr lang="en-US" sz="1600" dirty="0"/>
              <a:t>Proper Blocking and Bracing is designed by a licensed Freight Handler under contract </a:t>
            </a:r>
            <a:r>
              <a:rPr lang="en-US" sz="1600" dirty="0" smtClean="0"/>
              <a:t>with </a:t>
            </a:r>
            <a:r>
              <a:rPr lang="en-US" sz="1600" dirty="0"/>
              <a:t>Nordion.</a:t>
            </a:r>
          </a:p>
          <a:p>
            <a:pPr marL="174625" indent="-174625">
              <a:spcBef>
                <a:spcPct val="50000"/>
              </a:spcBef>
              <a:buFont typeface="Wingdings" pitchFamily="2" charset="2"/>
              <a:buChar char="Ø"/>
            </a:pPr>
            <a:r>
              <a:rPr lang="en-US" sz="1600" dirty="0" smtClean="0"/>
              <a:t>This </a:t>
            </a:r>
            <a:r>
              <a:rPr lang="en-US" sz="1600" dirty="0"/>
              <a:t>system is designed utilizing input </a:t>
            </a:r>
            <a:r>
              <a:rPr lang="en-US" sz="1600" dirty="0" smtClean="0"/>
              <a:t>from </a:t>
            </a:r>
            <a:r>
              <a:rPr lang="en-US" sz="1600" dirty="0"/>
              <a:t>IMO standards and engineering </a:t>
            </a:r>
            <a:r>
              <a:rPr lang="en-US" sz="1600" dirty="0" smtClean="0"/>
              <a:t>calculations </a:t>
            </a:r>
            <a:r>
              <a:rPr lang="en-US" sz="1600" dirty="0"/>
              <a:t>based on internationally accepted standards.</a:t>
            </a:r>
          </a:p>
          <a:p>
            <a:pPr marL="174625" indent="-174625">
              <a:spcBef>
                <a:spcPct val="50000"/>
              </a:spcBef>
              <a:buFont typeface="Wingdings" pitchFamily="2" charset="2"/>
              <a:buChar char="Ø"/>
            </a:pPr>
            <a:r>
              <a:rPr lang="en-US" sz="1600" dirty="0" smtClean="0"/>
              <a:t>This </a:t>
            </a:r>
            <a:r>
              <a:rPr lang="en-US" sz="1600" dirty="0"/>
              <a:t>container preparation is to be left in place for return shipments of Class 7 </a:t>
            </a:r>
            <a:r>
              <a:rPr lang="en-US" sz="1600" dirty="0" smtClean="0"/>
              <a:t>material</a:t>
            </a:r>
            <a:endParaRPr lang="en-US" sz="1600" dirty="0"/>
          </a:p>
        </p:txBody>
      </p:sp>
      <p:sp>
        <p:nvSpPr>
          <p:cNvPr id="3076" name="Rectangle 7"/>
          <p:cNvSpPr>
            <a:spLocks noGrp="1" noChangeArrowheads="1"/>
          </p:cNvSpPr>
          <p:nvPr>
            <p:ph type="title"/>
          </p:nvPr>
        </p:nvSpPr>
        <p:spPr>
          <a:xfrm>
            <a:off x="363538" y="230188"/>
            <a:ext cx="6418262" cy="801687"/>
          </a:xfrm>
        </p:spPr>
        <p:txBody>
          <a:bodyPr>
            <a:noAutofit/>
          </a:bodyPr>
          <a:lstStyle/>
          <a:p>
            <a:pPr eaLnBrk="1" hangingPunct="1"/>
            <a:r>
              <a:rPr lang="en-US" dirty="0" smtClean="0">
                <a:solidFill>
                  <a:schemeClr val="tx1"/>
                </a:solidFill>
              </a:rPr>
              <a:t>Sea Freight Shipping Container Preparation</a:t>
            </a:r>
          </a:p>
        </p:txBody>
      </p:sp>
      <p:sp>
        <p:nvSpPr>
          <p:cNvPr id="12" name="Content Placeholder 11"/>
          <p:cNvSpPr>
            <a:spLocks noGrp="1"/>
          </p:cNvSpPr>
          <p:nvPr>
            <p:ph sz="half" idx="1"/>
          </p:nvPr>
        </p:nvSpPr>
        <p:spPr/>
        <p:txBody>
          <a:bodyPr/>
          <a:lstStyle/>
          <a:p>
            <a:endParaRPr lang="en-US"/>
          </a:p>
        </p:txBody>
      </p:sp>
      <p:graphicFrame>
        <p:nvGraphicFramePr>
          <p:cNvPr id="3074" name="Object 2"/>
          <p:cNvGraphicFramePr>
            <a:graphicFrameLocks noChangeAspect="1"/>
          </p:cNvGraphicFramePr>
          <p:nvPr/>
        </p:nvGraphicFramePr>
        <p:xfrm>
          <a:off x="0" y="1066800"/>
          <a:ext cx="4419600" cy="5791200"/>
        </p:xfrm>
        <a:graphic>
          <a:graphicData uri="http://schemas.openxmlformats.org/presentationml/2006/ole">
            <p:oleObj spid="_x0000_s24578" name="Acrobat Document" r:id="rId4" imgW="5508000" imgH="7128000" progId="AcroExch.Document.7">
              <p:embed/>
            </p:oleObj>
          </a:graphicData>
        </a:graphic>
      </p:graphicFrame>
      <p:sp>
        <p:nvSpPr>
          <p:cNvPr id="3077" name="TextBox 4"/>
          <p:cNvSpPr txBox="1">
            <a:spLocks noChangeArrowheads="1"/>
          </p:cNvSpPr>
          <p:nvPr/>
        </p:nvSpPr>
        <p:spPr bwMode="auto">
          <a:xfrm>
            <a:off x="5233988" y="5233988"/>
            <a:ext cx="2270125" cy="277812"/>
          </a:xfrm>
          <a:prstGeom prst="rect">
            <a:avLst/>
          </a:prstGeom>
          <a:noFill/>
          <a:ln w="9525">
            <a:noFill/>
            <a:miter lim="800000"/>
            <a:headEnd/>
            <a:tailEnd/>
          </a:ln>
        </p:spPr>
        <p:txBody>
          <a:bodyPr>
            <a:spAutoFit/>
          </a:bodyPr>
          <a:lstStyle/>
          <a:p>
            <a:r>
              <a:rPr lang="en-US" sz="1200" dirty="0">
                <a:solidFill>
                  <a:srgbClr val="0E2B5D"/>
                </a:solidFill>
              </a:rPr>
              <a:t>F-168 Cobalt Container</a:t>
            </a:r>
          </a:p>
        </p:txBody>
      </p:sp>
      <p:cxnSp>
        <p:nvCxnSpPr>
          <p:cNvPr id="3078" name="Straight Arrow Connector 6"/>
          <p:cNvCxnSpPr>
            <a:cxnSpLocks noChangeShapeType="1"/>
          </p:cNvCxnSpPr>
          <p:nvPr/>
        </p:nvCxnSpPr>
        <p:spPr bwMode="auto">
          <a:xfrm rot="10800000">
            <a:off x="2879725" y="5233988"/>
            <a:ext cx="2238375" cy="179387"/>
          </a:xfrm>
          <a:prstGeom prst="straightConnector1">
            <a:avLst/>
          </a:prstGeom>
          <a:noFill/>
          <a:ln w="9525" algn="ctr">
            <a:solidFill>
              <a:schemeClr val="tx1"/>
            </a:solidFill>
            <a:round/>
            <a:headEnd/>
            <a:tailEnd type="arrow" w="med" len="med"/>
          </a:ln>
        </p:spPr>
      </p:cxnSp>
      <p:sp>
        <p:nvSpPr>
          <p:cNvPr id="3079" name="TextBox 8"/>
          <p:cNvSpPr txBox="1">
            <a:spLocks noChangeArrowheads="1"/>
          </p:cNvSpPr>
          <p:nvPr/>
        </p:nvSpPr>
        <p:spPr bwMode="auto">
          <a:xfrm>
            <a:off x="5265738" y="5591175"/>
            <a:ext cx="2090737" cy="277813"/>
          </a:xfrm>
          <a:prstGeom prst="rect">
            <a:avLst/>
          </a:prstGeom>
          <a:noFill/>
          <a:ln w="9525">
            <a:noFill/>
            <a:miter lim="800000"/>
            <a:headEnd/>
            <a:tailEnd/>
          </a:ln>
        </p:spPr>
        <p:txBody>
          <a:bodyPr>
            <a:spAutoFit/>
          </a:bodyPr>
          <a:lstStyle/>
          <a:p>
            <a:r>
              <a:rPr lang="en-US" sz="1200" dirty="0">
                <a:solidFill>
                  <a:srgbClr val="0E2B5D"/>
                </a:solidFill>
              </a:rPr>
              <a:t>F-168 lower shipping skid</a:t>
            </a:r>
          </a:p>
        </p:txBody>
      </p:sp>
      <p:cxnSp>
        <p:nvCxnSpPr>
          <p:cNvPr id="3080" name="Straight Arrow Connector 10"/>
          <p:cNvCxnSpPr>
            <a:cxnSpLocks noChangeShapeType="1"/>
          </p:cNvCxnSpPr>
          <p:nvPr/>
        </p:nvCxnSpPr>
        <p:spPr bwMode="auto">
          <a:xfrm rot="10800000" flipV="1">
            <a:off x="2784475" y="5749925"/>
            <a:ext cx="2376488" cy="136525"/>
          </a:xfrm>
          <a:prstGeom prst="straightConnector1">
            <a:avLst/>
          </a:prstGeom>
          <a:noFill/>
          <a:ln w="9525" algn="ctr">
            <a:solidFill>
              <a:schemeClr val="tx1"/>
            </a:solidFill>
            <a:round/>
            <a:headEnd/>
            <a:tailEnd type="arrow" w="med" len="med"/>
          </a:ln>
        </p:spPr>
      </p:cxnSp>
      <p:sp>
        <p:nvSpPr>
          <p:cNvPr id="3081" name="TextBox 15"/>
          <p:cNvSpPr txBox="1">
            <a:spLocks noChangeArrowheads="1"/>
          </p:cNvSpPr>
          <p:nvPr/>
        </p:nvSpPr>
        <p:spPr bwMode="auto">
          <a:xfrm>
            <a:off x="5160962" y="5938838"/>
            <a:ext cx="3830637" cy="461962"/>
          </a:xfrm>
          <a:prstGeom prst="rect">
            <a:avLst/>
          </a:prstGeom>
          <a:noFill/>
          <a:ln w="9525">
            <a:noFill/>
            <a:miter lim="800000"/>
            <a:headEnd/>
            <a:tailEnd/>
          </a:ln>
        </p:spPr>
        <p:txBody>
          <a:bodyPr wrap="square">
            <a:spAutoFit/>
          </a:bodyPr>
          <a:lstStyle/>
          <a:p>
            <a:r>
              <a:rPr lang="en-US" sz="1200" dirty="0"/>
              <a:t>  </a:t>
            </a:r>
            <a:r>
              <a:rPr lang="en-US" sz="1200" dirty="0">
                <a:solidFill>
                  <a:srgbClr val="0E2B5D"/>
                </a:solidFill>
              </a:rPr>
              <a:t>Blocking and Bracing  (Treated Wood     </a:t>
            </a:r>
          </a:p>
          <a:p>
            <a:r>
              <a:rPr lang="en-US" sz="1200" dirty="0">
                <a:solidFill>
                  <a:srgbClr val="0E2B5D"/>
                </a:solidFill>
              </a:rPr>
              <a:t>                                      and Nylon Straps)</a:t>
            </a:r>
          </a:p>
        </p:txBody>
      </p:sp>
      <p:cxnSp>
        <p:nvCxnSpPr>
          <p:cNvPr id="3082" name="Straight Arrow Connector 17"/>
          <p:cNvCxnSpPr>
            <a:cxnSpLocks noChangeShapeType="1"/>
          </p:cNvCxnSpPr>
          <p:nvPr/>
        </p:nvCxnSpPr>
        <p:spPr bwMode="auto">
          <a:xfrm rot="10800000">
            <a:off x="3157538" y="6043613"/>
            <a:ext cx="1958975" cy="19050"/>
          </a:xfrm>
          <a:prstGeom prst="straightConnector1">
            <a:avLst/>
          </a:prstGeom>
          <a:noFill/>
          <a:ln w="9525" algn="ctr">
            <a:solidFill>
              <a:schemeClr val="tx1"/>
            </a:solidFill>
            <a:round/>
            <a:headEnd/>
            <a:tailEnd type="arrow" w="med" len="med"/>
          </a:ln>
        </p:spPr>
      </p:cxnSp>
      <p:cxnSp>
        <p:nvCxnSpPr>
          <p:cNvPr id="3083" name="Straight Arrow Connector 20"/>
          <p:cNvCxnSpPr>
            <a:cxnSpLocks noChangeShapeType="1"/>
          </p:cNvCxnSpPr>
          <p:nvPr/>
        </p:nvCxnSpPr>
        <p:spPr bwMode="auto">
          <a:xfrm rot="10800000">
            <a:off x="2938463" y="5932488"/>
            <a:ext cx="2178050" cy="130175"/>
          </a:xfrm>
          <a:prstGeom prst="straightConnector1">
            <a:avLst/>
          </a:prstGeom>
          <a:noFill/>
          <a:ln w="9525" algn="ctr">
            <a:solidFill>
              <a:schemeClr val="tx1"/>
            </a:solidFill>
            <a:round/>
            <a:headEnd/>
            <a:tailEnd type="arrow"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solidFill>
                  <a:schemeClr val="tx1"/>
                </a:solidFill>
              </a:rPr>
              <a:t>Typical Block and Brace for 1 x F-168</a:t>
            </a:r>
          </a:p>
        </p:txBody>
      </p:sp>
      <p:pic>
        <p:nvPicPr>
          <p:cNvPr id="40963" name="Picture 2"/>
          <p:cNvPicPr>
            <a:picLocks noChangeAspect="1" noChangeArrowheads="1"/>
          </p:cNvPicPr>
          <p:nvPr/>
        </p:nvPicPr>
        <p:blipFill>
          <a:blip r:embed="rId2" cstate="print"/>
          <a:srcRect/>
          <a:stretch>
            <a:fillRect/>
          </a:stretch>
        </p:blipFill>
        <p:spPr bwMode="auto">
          <a:xfrm>
            <a:off x="609600" y="1514014"/>
            <a:ext cx="7239000" cy="4845050"/>
          </a:xfrm>
          <a:prstGeom prst="rect">
            <a:avLst/>
          </a:prstGeom>
          <a:noFill/>
          <a:ln w="1270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t>2 F-168 Containers Blocked and Braced in </a:t>
            </a:r>
            <a:r>
              <a:rPr lang="en-US" b="1" dirty="0" err="1" smtClean="0"/>
              <a:t>Seafreight</a:t>
            </a:r>
            <a:r>
              <a:rPr lang="en-US" b="1" dirty="0" smtClean="0"/>
              <a:t> Container</a:t>
            </a:r>
          </a:p>
        </p:txBody>
      </p:sp>
      <p:pic>
        <p:nvPicPr>
          <p:cNvPr id="43011" name="Picture 2"/>
          <p:cNvPicPr>
            <a:picLocks noChangeAspect="1" noChangeArrowheads="1"/>
          </p:cNvPicPr>
          <p:nvPr/>
        </p:nvPicPr>
        <p:blipFill>
          <a:blip r:embed="rId3" cstate="print"/>
          <a:srcRect/>
          <a:stretch>
            <a:fillRect/>
          </a:stretch>
        </p:blipFill>
        <p:spPr bwMode="auto">
          <a:xfrm>
            <a:off x="1524001" y="1295400"/>
            <a:ext cx="6248400" cy="3730625"/>
          </a:xfrm>
          <a:prstGeom prst="rect">
            <a:avLst/>
          </a:prstGeom>
          <a:noFill/>
          <a:ln w="12700">
            <a:noFill/>
            <a:miter lim="800000"/>
            <a:headEnd/>
            <a:tailEnd/>
          </a:ln>
        </p:spPr>
      </p:pic>
      <p:sp>
        <p:nvSpPr>
          <p:cNvPr id="43012" name="Rectangle 3"/>
          <p:cNvSpPr>
            <a:spLocks noChangeArrowheads="1"/>
          </p:cNvSpPr>
          <p:nvPr/>
        </p:nvSpPr>
        <p:spPr bwMode="auto">
          <a:xfrm>
            <a:off x="1079500" y="5156204"/>
            <a:ext cx="7353300" cy="1200329"/>
          </a:xfrm>
          <a:prstGeom prst="rect">
            <a:avLst/>
          </a:prstGeom>
          <a:noFill/>
          <a:ln w="9525">
            <a:noFill/>
            <a:miter lim="800000"/>
            <a:headEnd/>
            <a:tailEnd/>
          </a:ln>
        </p:spPr>
        <p:txBody>
          <a:bodyPr>
            <a:spAutoFit/>
          </a:bodyPr>
          <a:lstStyle/>
          <a:p>
            <a:pPr marL="53975" indent="-53975">
              <a:spcBef>
                <a:spcPct val="50000"/>
              </a:spcBef>
              <a:buFontTx/>
              <a:buChar char="•"/>
            </a:pPr>
            <a:r>
              <a:rPr lang="en-US" sz="1600" b="1" dirty="0" smtClean="0"/>
              <a:t>2 F-168 </a:t>
            </a:r>
            <a:r>
              <a:rPr lang="en-US" sz="1600" b="1" dirty="0"/>
              <a:t>Packages are </a:t>
            </a:r>
            <a:r>
              <a:rPr lang="en-US" sz="1600" b="1" dirty="0" smtClean="0"/>
              <a:t>prepared</a:t>
            </a:r>
            <a:r>
              <a:rPr lang="en-US" sz="1600" b="1" dirty="0"/>
              <a:t>, </a:t>
            </a:r>
            <a:r>
              <a:rPr lang="en-US" sz="1600" b="1" dirty="0" smtClean="0"/>
              <a:t>blocked </a:t>
            </a:r>
            <a:r>
              <a:rPr lang="en-US" sz="1600" b="1" dirty="0"/>
              <a:t>and </a:t>
            </a:r>
            <a:r>
              <a:rPr lang="en-US" sz="1600" b="1" dirty="0" smtClean="0"/>
              <a:t>braced  </a:t>
            </a:r>
            <a:r>
              <a:rPr lang="en-US" sz="1600" b="1" dirty="0"/>
              <a:t>for shipment </a:t>
            </a:r>
            <a:r>
              <a:rPr lang="en-US" sz="1600" b="1" dirty="0" smtClean="0"/>
              <a:t>in </a:t>
            </a:r>
            <a:r>
              <a:rPr lang="en-US" sz="1600" b="1" dirty="0"/>
              <a:t>a sea freight container by trained and licensed freight handlers in Canada</a:t>
            </a:r>
          </a:p>
          <a:p>
            <a:pPr marL="119063" indent="-119063">
              <a:spcBef>
                <a:spcPct val="50000"/>
              </a:spcBef>
              <a:buFontTx/>
              <a:buChar char="•"/>
            </a:pPr>
            <a:r>
              <a:rPr lang="en-US" sz="1600" b="1" dirty="0" smtClean="0"/>
              <a:t>This </a:t>
            </a:r>
            <a:r>
              <a:rPr lang="en-US" sz="1600" b="1" dirty="0"/>
              <a:t>preparation is not disturbed and left in place after cobalt loading for return shipment to Canada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solidFill>
                  <a:schemeClr val="tx1"/>
                </a:solidFill>
              </a:rPr>
              <a:t>Shipping Experience</a:t>
            </a:r>
          </a:p>
        </p:txBody>
      </p:sp>
      <p:sp>
        <p:nvSpPr>
          <p:cNvPr id="44035" name="Content Placeholder 2"/>
          <p:cNvSpPr>
            <a:spLocks noGrp="1"/>
          </p:cNvSpPr>
          <p:nvPr>
            <p:ph idx="1"/>
          </p:nvPr>
        </p:nvSpPr>
        <p:spPr>
          <a:xfrm>
            <a:off x="307355" y="1736171"/>
            <a:ext cx="8204200" cy="4465845"/>
          </a:xfrm>
        </p:spPr>
        <p:txBody>
          <a:bodyPr/>
          <a:lstStyle/>
          <a:p>
            <a:r>
              <a:rPr lang="en-US" sz="2400" dirty="0" smtClean="0">
                <a:solidFill>
                  <a:schemeClr val="tx1"/>
                </a:solidFill>
              </a:rPr>
              <a:t>Nordion ships over 500 radioactive material shipments internationally per year in Type B(U) packages.  Many of these shipments include both outbound and return of radioisotopes</a:t>
            </a:r>
          </a:p>
          <a:p>
            <a:endParaRPr lang="en-US" sz="2400" dirty="0" smtClean="0">
              <a:solidFill>
                <a:schemeClr val="tx1"/>
              </a:solidFill>
            </a:endParaRPr>
          </a:p>
          <a:p>
            <a:pPr>
              <a:buFontTx/>
              <a:buNone/>
            </a:pPr>
            <a:r>
              <a:rPr lang="en-US" sz="2400" dirty="0" smtClean="0">
                <a:solidFill>
                  <a:schemeClr val="tx1"/>
                </a:solidFill>
              </a:rPr>
              <a:t>“Over several decades of transport, there has never been an in-transit accident with serious human health, economic or environmental consequences attributable to the radioactive nature of the goods”</a:t>
            </a:r>
          </a:p>
          <a:p>
            <a:pPr>
              <a:buFontTx/>
              <a:buNone/>
            </a:pPr>
            <a:endParaRPr lang="en-US" sz="1400" dirty="0" smtClean="0">
              <a:solidFill>
                <a:schemeClr val="tx1"/>
              </a:solidFill>
            </a:endParaRPr>
          </a:p>
          <a:p>
            <a:pPr>
              <a:buFontTx/>
              <a:buNone/>
            </a:pPr>
            <a:r>
              <a:rPr lang="en-US" sz="1400" dirty="0" smtClean="0">
                <a:solidFill>
                  <a:schemeClr val="tx1"/>
                </a:solidFill>
              </a:rPr>
              <a:t> IAEA International Conference on the Safety of Transport of Radioactive Material, 2003</a:t>
            </a:r>
          </a:p>
          <a:p>
            <a:pPr>
              <a:buFontTx/>
              <a:buNone/>
            </a:pPr>
            <a:endParaRPr lang="en-US" sz="1400" dirty="0" smtClean="0"/>
          </a:p>
          <a:p>
            <a:pPr>
              <a:buFontTx/>
              <a:buNone/>
            </a:pPr>
            <a:endParaRPr lang="en-US" sz="1400" dirty="0" smtClean="0"/>
          </a:p>
          <a:p>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Port of Singapore Experience</a:t>
            </a:r>
            <a:endParaRPr lang="en-US" dirty="0">
              <a:solidFill>
                <a:schemeClr val="tx1"/>
              </a:solidFill>
            </a:endParaRPr>
          </a:p>
        </p:txBody>
      </p:sp>
      <p:sp>
        <p:nvSpPr>
          <p:cNvPr id="3" name="Content Placeholder 2"/>
          <p:cNvSpPr>
            <a:spLocks noGrp="1"/>
          </p:cNvSpPr>
          <p:nvPr>
            <p:ph idx="1"/>
          </p:nvPr>
        </p:nvSpPr>
        <p:spPr>
          <a:xfrm>
            <a:off x="360363" y="490330"/>
            <a:ext cx="8204200" cy="6056243"/>
          </a:xfrm>
        </p:spPr>
        <p:txBody>
          <a:bodyPr>
            <a:normAutofit fontScale="92500"/>
          </a:bodyPr>
          <a:lstStyle/>
          <a:p>
            <a:endParaRPr lang="en-US" dirty="0" smtClean="0"/>
          </a:p>
          <a:p>
            <a:pPr>
              <a:buNone/>
            </a:pPr>
            <a:endParaRPr lang="en-US" dirty="0" smtClean="0"/>
          </a:p>
          <a:p>
            <a:r>
              <a:rPr lang="en-US" dirty="0" smtClean="0">
                <a:solidFill>
                  <a:schemeClr val="tx1"/>
                </a:solidFill>
              </a:rPr>
              <a:t>Shipping Cobalt - 60 to and through Port of Singapore for almost 27 years</a:t>
            </a:r>
          </a:p>
          <a:p>
            <a:r>
              <a:rPr lang="en-US" dirty="0" smtClean="0">
                <a:solidFill>
                  <a:schemeClr val="tx1"/>
                </a:solidFill>
              </a:rPr>
              <a:t>Approximately 20 shipments / year on average through Port</a:t>
            </a:r>
          </a:p>
          <a:p>
            <a:r>
              <a:rPr lang="en-US" dirty="0" smtClean="0">
                <a:solidFill>
                  <a:schemeClr val="tx1"/>
                </a:solidFill>
              </a:rPr>
              <a:t>0 denials in this history – impressive record and testament to Port and working processes</a:t>
            </a:r>
          </a:p>
          <a:p>
            <a:r>
              <a:rPr lang="en-US" dirty="0" smtClean="0">
                <a:solidFill>
                  <a:schemeClr val="tx1"/>
                </a:solidFill>
              </a:rPr>
              <a:t>APL carrier and APL feeder vessels are primary for Nordion Co-60 shipments with excellent service and customer support</a:t>
            </a:r>
          </a:p>
          <a:p>
            <a:r>
              <a:rPr lang="en-US" dirty="0" smtClean="0">
                <a:solidFill>
                  <a:schemeClr val="tx1"/>
                </a:solidFill>
              </a:rPr>
              <a:t>Countries shipped to which transit through Port of Singapore :</a:t>
            </a:r>
          </a:p>
          <a:p>
            <a:pPr>
              <a:buNone/>
            </a:pPr>
            <a:r>
              <a:rPr lang="en-US" dirty="0" smtClean="0">
                <a:solidFill>
                  <a:schemeClr val="tx1"/>
                </a:solidFill>
              </a:rPr>
              <a:t>       - China             - Malaysia             - Thailand</a:t>
            </a:r>
          </a:p>
          <a:p>
            <a:pPr>
              <a:buNone/>
            </a:pPr>
            <a:r>
              <a:rPr lang="en-US" dirty="0" smtClean="0">
                <a:solidFill>
                  <a:schemeClr val="tx1"/>
                </a:solidFill>
              </a:rPr>
              <a:t>       - Vietnam         - Sri Lanka            - Indonesia</a:t>
            </a:r>
          </a:p>
          <a:p>
            <a:pPr>
              <a:buNone/>
            </a:pPr>
            <a:r>
              <a:rPr lang="en-US" dirty="0" smtClean="0">
                <a:solidFill>
                  <a:schemeClr val="tx1"/>
                </a:solidFill>
              </a:rPr>
              <a:t>       - Philippines     - Singapore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b="1" dirty="0" smtClean="0"/>
              <a:t>Nordion Inc.</a:t>
            </a:r>
          </a:p>
        </p:txBody>
      </p:sp>
      <p:sp>
        <p:nvSpPr>
          <p:cNvPr id="20483" name="Content Placeholder 4"/>
          <p:cNvSpPr>
            <a:spLocks noGrp="1"/>
          </p:cNvSpPr>
          <p:nvPr>
            <p:ph sz="half" idx="4294967295"/>
          </p:nvPr>
        </p:nvSpPr>
        <p:spPr>
          <a:xfrm>
            <a:off x="5334000" y="1469558"/>
            <a:ext cx="3810000" cy="4114800"/>
          </a:xfrm>
        </p:spPr>
        <p:txBody>
          <a:bodyPr>
            <a:normAutofit fontScale="77500" lnSpcReduction="20000"/>
          </a:bodyPr>
          <a:lstStyle/>
          <a:p>
            <a:pPr eaLnBrk="1" hangingPunct="1"/>
            <a:r>
              <a:rPr lang="en-US" sz="1800" b="1" dirty="0" smtClean="0"/>
              <a:t>Based in Ottawa, Canada. World’s leading supplier of Cobalt-60 for more than 50 years.</a:t>
            </a:r>
          </a:p>
          <a:p>
            <a:pPr eaLnBrk="1" hangingPunct="1"/>
            <a:r>
              <a:rPr lang="en-US" sz="1800" b="1" dirty="0" smtClean="0"/>
              <a:t>Recognized as a global authority in the design, manufacture and shipment of Cobalt-60 and Cobalt-60 transport containers</a:t>
            </a:r>
          </a:p>
          <a:p>
            <a:pPr eaLnBrk="1" hangingPunct="1"/>
            <a:r>
              <a:rPr lang="en-US" sz="1800" b="1" dirty="0" smtClean="0"/>
              <a:t>Regularly work with national and international (i.e. IAEA, IMO, etc.) organizations as a technical expert</a:t>
            </a:r>
          </a:p>
          <a:p>
            <a:pPr eaLnBrk="1" hangingPunct="1"/>
            <a:r>
              <a:rPr lang="en-US" sz="1800" b="1" dirty="0" smtClean="0"/>
              <a:t>Regularly ship through Port of Singapore en route to various Asia-Pacific countries and to customers in Singapore</a:t>
            </a:r>
          </a:p>
          <a:p>
            <a:pPr eaLnBrk="1" hangingPunct="1"/>
            <a:r>
              <a:rPr lang="en-US" sz="1800" b="1" dirty="0" smtClean="0"/>
              <a:t>Nordion has always had a policy of returning all supplied sources to Canada at their end of life</a:t>
            </a:r>
          </a:p>
          <a:p>
            <a:pPr eaLnBrk="1" hangingPunct="1"/>
            <a:r>
              <a:rPr lang="en-US" sz="1800" b="1" dirty="0" smtClean="0"/>
              <a:t>The process of return is arranged between  Nordion and the customer as part of the contract</a:t>
            </a:r>
          </a:p>
          <a:p>
            <a:endParaRPr lang="en-US" sz="1600" dirty="0" smtClean="0"/>
          </a:p>
        </p:txBody>
      </p:sp>
      <p:pic>
        <p:nvPicPr>
          <p:cNvPr id="32769" name="Picture 1"/>
          <p:cNvPicPr>
            <a:picLocks noChangeAspect="1" noChangeArrowheads="1"/>
          </p:cNvPicPr>
          <p:nvPr/>
        </p:nvPicPr>
        <p:blipFill>
          <a:blip r:embed="rId2"/>
          <a:srcRect/>
          <a:stretch>
            <a:fillRect/>
          </a:stretch>
        </p:blipFill>
        <p:spPr bwMode="auto">
          <a:xfrm>
            <a:off x="304800" y="1484810"/>
            <a:ext cx="4920345" cy="393627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Transportation Issues</a:t>
            </a:r>
            <a:endParaRPr lang="en-US" dirty="0">
              <a:solidFill>
                <a:schemeClr val="tx1"/>
              </a:solidFill>
            </a:endParaRPr>
          </a:p>
        </p:txBody>
      </p:sp>
      <p:sp>
        <p:nvSpPr>
          <p:cNvPr id="3" name="Content Placeholder 2"/>
          <p:cNvSpPr>
            <a:spLocks noGrp="1"/>
          </p:cNvSpPr>
          <p:nvPr>
            <p:ph idx="1"/>
          </p:nvPr>
        </p:nvSpPr>
        <p:spPr>
          <a:xfrm>
            <a:off x="360363" y="1272208"/>
            <a:ext cx="8204200" cy="5261113"/>
          </a:xfrm>
        </p:spPr>
        <p:txBody>
          <a:bodyPr>
            <a:normAutofit/>
          </a:bodyPr>
          <a:lstStyle/>
          <a:p>
            <a:r>
              <a:rPr lang="en-US" dirty="0" smtClean="0">
                <a:solidFill>
                  <a:schemeClr val="tx1"/>
                </a:solidFill>
              </a:rPr>
              <a:t>Timely receipt of Port approvals</a:t>
            </a:r>
          </a:p>
          <a:p>
            <a:r>
              <a:rPr lang="en-US" dirty="0" smtClean="0">
                <a:solidFill>
                  <a:schemeClr val="tx1"/>
                </a:solidFill>
              </a:rPr>
              <a:t>Port of Singapore is central to many of the Asia Pacific countries shipped to</a:t>
            </a:r>
          </a:p>
          <a:p>
            <a:r>
              <a:rPr lang="en-US" dirty="0" smtClean="0">
                <a:solidFill>
                  <a:schemeClr val="tx1"/>
                </a:solidFill>
              </a:rPr>
              <a:t>Excellent Port knowledge and capability, with significant history and positive relationship</a:t>
            </a:r>
          </a:p>
          <a:p>
            <a:r>
              <a:rPr lang="en-US" dirty="0" smtClean="0">
                <a:solidFill>
                  <a:schemeClr val="tx1"/>
                </a:solidFill>
              </a:rPr>
              <a:t>APL primary carrier into Singapore and APL Feeder vessels out to other “local” Ports (i.e. Shanghai, Port Kelang, Colombo, Bangkok, Manila, Jakarta, Ho Chi Minh City)</a:t>
            </a:r>
          </a:p>
          <a:p>
            <a:r>
              <a:rPr lang="en-US" dirty="0" smtClean="0">
                <a:solidFill>
                  <a:schemeClr val="tx1"/>
                </a:solidFill>
              </a:rPr>
              <a:t>Increasingly busy with new requirement to have Co-60 sit at Port for 72 hours from time of carrier arrival to feeder departure to final destination</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Transportation Issues</a:t>
            </a:r>
            <a:endParaRPr lang="en-US" dirty="0">
              <a:solidFill>
                <a:schemeClr val="tx1"/>
              </a:solidFill>
            </a:endParaRPr>
          </a:p>
        </p:txBody>
      </p:sp>
      <p:sp>
        <p:nvSpPr>
          <p:cNvPr id="3" name="Content Placeholder 2"/>
          <p:cNvSpPr>
            <a:spLocks noGrp="1"/>
          </p:cNvSpPr>
          <p:nvPr>
            <p:ph idx="1"/>
          </p:nvPr>
        </p:nvSpPr>
        <p:spPr>
          <a:xfrm>
            <a:off x="360363" y="1113183"/>
            <a:ext cx="8204200" cy="5367130"/>
          </a:xfrm>
        </p:spPr>
        <p:txBody>
          <a:bodyPr/>
          <a:lstStyle/>
          <a:p>
            <a:r>
              <a:rPr lang="en-US" sz="2000" dirty="0" smtClean="0">
                <a:solidFill>
                  <a:schemeClr val="tx1"/>
                </a:solidFill>
              </a:rPr>
              <a:t>Very limited number of feeder vessels having Class 7 carriage capability from Port of Singapore (makes scheduling and logistics very challenging and restrictive)</a:t>
            </a:r>
          </a:p>
          <a:p>
            <a:r>
              <a:rPr lang="en-US" sz="2000" dirty="0" smtClean="0">
                <a:solidFill>
                  <a:schemeClr val="tx1"/>
                </a:solidFill>
              </a:rPr>
              <a:t>Restrictive alliance contracts between different carriers who co-load each other’s vessels (further restricts ability to move Co-60 in the Asia – Pacific region)</a:t>
            </a:r>
          </a:p>
          <a:p>
            <a:r>
              <a:rPr lang="en-US" sz="2000" dirty="0" smtClean="0">
                <a:solidFill>
                  <a:schemeClr val="tx1"/>
                </a:solidFill>
              </a:rPr>
              <a:t>Limited number of Ports in many countries which are able / willing to handle receipt of Class 7 products (China – Port of Shanghai; Vietnam – Port of Ho Chi Minh City / VICT (Vietnam International Container Terminal))</a:t>
            </a:r>
            <a:endParaRPr lang="en-US" sz="2000" dirty="0" smtClean="0"/>
          </a:p>
          <a:p>
            <a:r>
              <a:rPr lang="en-US" sz="2000" dirty="0" smtClean="0">
                <a:solidFill>
                  <a:schemeClr val="tx1"/>
                </a:solidFill>
              </a:rPr>
              <a:t>Limited number of Ports allowing transshipment  and even in transit shipment of Class 7 products through them, thus restricting routings and available shipping options</a:t>
            </a:r>
          </a:p>
          <a:p>
            <a:r>
              <a:rPr lang="en-US" sz="2000" b="1" dirty="0" smtClean="0">
                <a:solidFill>
                  <a:schemeClr val="tx1"/>
                </a:solidFill>
              </a:rPr>
              <a:t>IMPACT</a:t>
            </a:r>
            <a:r>
              <a:rPr lang="en-US" sz="2000" dirty="0" smtClean="0">
                <a:solidFill>
                  <a:schemeClr val="tx1"/>
                </a:solidFill>
              </a:rPr>
              <a:t> : NO feeder vessel service accepting Class 7 to Vietnam’s HCM/VICT Terminal. More feeder vessel acceptances of Class 7 or more Ports accepting Class 7 would resolve this critical issue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Actions Going Forward</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i="1" dirty="0" smtClean="0">
                <a:solidFill>
                  <a:schemeClr val="tx1"/>
                </a:solidFill>
              </a:rPr>
              <a:t>Increase the number of feeder vessels capable and willing to move Co-60 from Port of Singapore to other Ports in the Asia Pacific region</a:t>
            </a:r>
          </a:p>
          <a:p>
            <a:r>
              <a:rPr lang="en-US" sz="2000" i="1" dirty="0" smtClean="0">
                <a:solidFill>
                  <a:schemeClr val="tx1"/>
                </a:solidFill>
              </a:rPr>
              <a:t>Increase the number of Ports in countries which are willing and able to receive and process Co-60 for transit within that country to end users of Co-60</a:t>
            </a:r>
          </a:p>
          <a:p>
            <a:r>
              <a:rPr lang="en-US" sz="2000" i="1" dirty="0" smtClean="0">
                <a:solidFill>
                  <a:schemeClr val="tx1"/>
                </a:solidFill>
              </a:rPr>
              <a:t>Increased integration of Asia – Pacific countries with IAEA National Focal Points and Regional Coordinators in the Asia – Pacific Regional Network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a:buNone/>
            </a:pPr>
            <a:r>
              <a:rPr lang="en-US" dirty="0" smtClean="0"/>
              <a:t>                                    </a:t>
            </a:r>
          </a:p>
          <a:p>
            <a:pPr>
              <a:buNone/>
            </a:pPr>
            <a:endParaRPr lang="en-US" sz="4000" dirty="0" smtClean="0"/>
          </a:p>
          <a:p>
            <a:pPr>
              <a:buNone/>
            </a:pPr>
            <a:endParaRPr lang="en-US" sz="4000" dirty="0" smtClean="0"/>
          </a:p>
          <a:p>
            <a:pPr>
              <a:buNone/>
            </a:pPr>
            <a:r>
              <a:rPr lang="en-US" sz="4000" dirty="0" smtClean="0"/>
              <a:t>                    </a:t>
            </a:r>
            <a:r>
              <a:rPr lang="en-US" sz="5400" dirty="0" smtClean="0">
                <a:solidFill>
                  <a:schemeClr val="tx1"/>
                </a:solidFill>
              </a:rPr>
              <a:t>Thank-you</a:t>
            </a:r>
          </a:p>
          <a:p>
            <a:endParaRPr lang="en-US" sz="5400" dirty="0" smtClean="0"/>
          </a:p>
          <a:p>
            <a:pPr>
              <a:buNone/>
            </a:pPr>
            <a:r>
              <a:rPr lang="en-US" sz="5400" dirty="0" smtClean="0"/>
              <a:t>               </a:t>
            </a:r>
            <a:r>
              <a:rPr lang="en-US" sz="5400" dirty="0" smtClean="0">
                <a:solidFill>
                  <a:schemeClr val="tx1"/>
                </a:solidFill>
              </a:rPr>
              <a:t>Questions ?</a:t>
            </a:r>
            <a:endParaRPr lang="en-US" sz="5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dirty="0" smtClean="0">
                <a:solidFill>
                  <a:schemeClr val="tx1"/>
                </a:solidFill>
              </a:rPr>
              <a:t>Cobalt - 60</a:t>
            </a:r>
          </a:p>
        </p:txBody>
      </p:sp>
      <p:pic>
        <p:nvPicPr>
          <p:cNvPr id="21508" name="Content Placeholder 5"/>
          <p:cNvPicPr>
            <a:picLocks noGrp="1" noChangeAspect="1" noChangeArrowheads="1"/>
          </p:cNvPicPr>
          <p:nvPr>
            <p:ph sz="half" idx="1"/>
          </p:nvPr>
        </p:nvPicPr>
        <p:blipFill>
          <a:blip r:embed="rId3" cstate="print"/>
          <a:srcRect l="9198" r="7555"/>
          <a:stretch>
            <a:fillRect/>
          </a:stretch>
        </p:blipFill>
        <p:spPr>
          <a:xfrm>
            <a:off x="182563" y="2775840"/>
            <a:ext cx="3810000" cy="2651125"/>
          </a:xfrm>
          <a:noFill/>
          <a:ln w="25400">
            <a:solidFill>
              <a:schemeClr val="tx1"/>
            </a:solidFill>
          </a:ln>
        </p:spPr>
      </p:pic>
      <p:sp>
        <p:nvSpPr>
          <p:cNvPr id="21507" name="Content Placeholder 4"/>
          <p:cNvSpPr>
            <a:spLocks noGrp="1"/>
          </p:cNvSpPr>
          <p:nvPr>
            <p:ph sz="half" idx="2"/>
          </p:nvPr>
        </p:nvSpPr>
        <p:spPr>
          <a:xfrm>
            <a:off x="4648200" y="1765446"/>
            <a:ext cx="3810000" cy="4114800"/>
          </a:xfrm>
        </p:spPr>
        <p:txBody>
          <a:bodyPr/>
          <a:lstStyle/>
          <a:p>
            <a:r>
              <a:rPr lang="en-US" sz="1500" b="1" dirty="0" smtClean="0"/>
              <a:t>Cobalt-60 pencils emit gamma radiation - this energy is harnessed to eliminate pathogens and microbes</a:t>
            </a:r>
          </a:p>
          <a:p>
            <a:endParaRPr lang="en-US" sz="1500" b="1" dirty="0" smtClean="0"/>
          </a:p>
          <a:p>
            <a:r>
              <a:rPr lang="en-US" sz="1500" b="1" dirty="0" smtClean="0"/>
              <a:t>Cobalt-60:</a:t>
            </a:r>
          </a:p>
          <a:p>
            <a:pPr>
              <a:buFontTx/>
              <a:buNone/>
            </a:pPr>
            <a:r>
              <a:rPr lang="en-US" sz="1500" b="1" dirty="0" smtClean="0"/>
              <a:t>       - A solid metal</a:t>
            </a:r>
          </a:p>
          <a:p>
            <a:pPr>
              <a:buFontTx/>
              <a:buNone/>
            </a:pPr>
            <a:r>
              <a:rPr lang="en-US" sz="1500" b="1" dirty="0" smtClean="0"/>
              <a:t>       - Non-fissionable</a:t>
            </a:r>
          </a:p>
          <a:p>
            <a:pPr>
              <a:buFontTx/>
              <a:buNone/>
            </a:pPr>
            <a:r>
              <a:rPr lang="en-US" sz="1500" b="1" dirty="0" smtClean="0"/>
              <a:t>       - Non-soluble</a:t>
            </a:r>
          </a:p>
          <a:p>
            <a:pPr>
              <a:buFontTx/>
              <a:buNone/>
            </a:pPr>
            <a:r>
              <a:rPr lang="en-US" sz="1500" b="1" dirty="0" smtClean="0"/>
              <a:t>       - Non-dispersible</a:t>
            </a:r>
          </a:p>
          <a:p>
            <a:pPr>
              <a:buFontTx/>
              <a:buNone/>
            </a:pPr>
            <a:r>
              <a:rPr lang="en-US" sz="1500" b="1" dirty="0" smtClean="0"/>
              <a:t>       - Non-flammable</a:t>
            </a:r>
          </a:p>
          <a:p>
            <a:pPr>
              <a:buFontTx/>
              <a:buNone/>
            </a:pPr>
            <a:r>
              <a:rPr lang="en-US" sz="1500" b="1" dirty="0" smtClean="0"/>
              <a:t>       - Long half life</a:t>
            </a:r>
          </a:p>
          <a:p>
            <a:pPr>
              <a:buFontTx/>
              <a:buNone/>
            </a:pPr>
            <a:r>
              <a:rPr lang="en-US" sz="1500" b="1" dirty="0" smtClean="0"/>
              <a:t>       - Large quantities per container</a:t>
            </a:r>
          </a:p>
          <a:p>
            <a:pPr>
              <a:buFontTx/>
              <a:buNone/>
            </a:pPr>
            <a:r>
              <a:rPr lang="en-US" sz="1500" b="1" dirty="0" smtClean="0"/>
              <a:t>       - Sources and containers licensed</a:t>
            </a:r>
          </a:p>
          <a:p>
            <a:pPr>
              <a:buFontTx/>
              <a:buNone/>
            </a:pPr>
            <a:r>
              <a:rPr lang="en-US" sz="1500" b="1" dirty="0" smtClean="0"/>
              <a:t>       - 5.25 year half-life</a:t>
            </a:r>
          </a:p>
        </p:txBody>
      </p:sp>
      <p:pic>
        <p:nvPicPr>
          <p:cNvPr id="21509" name="Picture 6" descr="slugs"/>
          <p:cNvPicPr>
            <a:picLocks noChangeAspect="1" noChangeArrowheads="1"/>
          </p:cNvPicPr>
          <p:nvPr/>
        </p:nvPicPr>
        <p:blipFill>
          <a:blip r:embed="rId4" cstate="print"/>
          <a:srcRect t="5792"/>
          <a:stretch>
            <a:fillRect/>
          </a:stretch>
        </p:blipFill>
        <p:spPr bwMode="auto">
          <a:xfrm>
            <a:off x="2679700" y="1931972"/>
            <a:ext cx="1800225" cy="1354137"/>
          </a:xfrm>
          <a:prstGeom prst="rect">
            <a:avLst/>
          </a:prstGeom>
          <a:noFill/>
          <a:ln w="25400">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solidFill>
                  <a:schemeClr val="tx1"/>
                </a:solidFill>
              </a:rPr>
              <a:t>Cobalt- 60 Sources</a:t>
            </a:r>
          </a:p>
        </p:txBody>
      </p:sp>
      <p:pic>
        <p:nvPicPr>
          <p:cNvPr id="22531" name="Picture 1030" descr="Untitled-29"/>
          <p:cNvPicPr>
            <a:picLocks noGrp="1" noChangeAspect="1" noChangeArrowheads="1"/>
          </p:cNvPicPr>
          <p:nvPr>
            <p:ph sz="half" idx="1"/>
          </p:nvPr>
        </p:nvPicPr>
        <p:blipFill>
          <a:blip r:embed="rId3" cstate="print"/>
          <a:srcRect/>
          <a:stretch>
            <a:fillRect/>
          </a:stretch>
        </p:blipFill>
        <p:spPr>
          <a:xfrm>
            <a:off x="576926" y="1984375"/>
            <a:ext cx="2905125" cy="2020888"/>
          </a:xfrm>
          <a:noFill/>
        </p:spPr>
      </p:pic>
      <p:pic>
        <p:nvPicPr>
          <p:cNvPr id="22533" name="Picture 1034" descr="C-188"/>
          <p:cNvPicPr>
            <a:picLocks noGrp="1" noChangeAspect="1" noChangeArrowheads="1"/>
          </p:cNvPicPr>
          <p:nvPr>
            <p:ph sz="half" idx="2"/>
          </p:nvPr>
        </p:nvPicPr>
        <p:blipFill>
          <a:blip r:embed="rId4" cstate="print"/>
          <a:srcRect/>
          <a:stretch>
            <a:fillRect/>
          </a:stretch>
        </p:blipFill>
        <p:spPr>
          <a:xfrm>
            <a:off x="4137919" y="2011363"/>
            <a:ext cx="3197225" cy="1966912"/>
          </a:xfrm>
          <a:noFill/>
        </p:spPr>
      </p:pic>
      <p:pic>
        <p:nvPicPr>
          <p:cNvPr id="22532" name="Picture 1032" descr="DSCN8327"/>
          <p:cNvPicPr>
            <a:picLocks noChangeAspect="1" noChangeArrowheads="1"/>
          </p:cNvPicPr>
          <p:nvPr/>
        </p:nvPicPr>
        <p:blipFill>
          <a:blip r:embed="rId5" cstate="print"/>
          <a:srcRect/>
          <a:stretch>
            <a:fillRect/>
          </a:stretch>
        </p:blipFill>
        <p:spPr bwMode="auto">
          <a:xfrm>
            <a:off x="573751" y="4267200"/>
            <a:ext cx="2925763" cy="1943100"/>
          </a:xfrm>
          <a:prstGeom prst="rect">
            <a:avLst/>
          </a:prstGeom>
          <a:noFill/>
          <a:ln w="9525">
            <a:noFill/>
            <a:miter lim="800000"/>
            <a:headEnd/>
            <a:tailEnd/>
          </a:ln>
        </p:spPr>
      </p:pic>
      <p:pic>
        <p:nvPicPr>
          <p:cNvPr id="22534" name="Picture 1033" descr="DSCN8315"/>
          <p:cNvPicPr>
            <a:picLocks noChangeAspect="1" noChangeArrowheads="1"/>
          </p:cNvPicPr>
          <p:nvPr/>
        </p:nvPicPr>
        <p:blipFill>
          <a:blip r:embed="rId6" cstate="print"/>
          <a:srcRect/>
          <a:stretch>
            <a:fillRect/>
          </a:stretch>
        </p:blipFill>
        <p:spPr bwMode="auto">
          <a:xfrm>
            <a:off x="4130890" y="4287838"/>
            <a:ext cx="3246437" cy="19431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Importance of Cobalt - 60 Sources</a:t>
            </a:r>
            <a:endParaRPr lang="en-US" dirty="0">
              <a:solidFill>
                <a:schemeClr val="tx1"/>
              </a:solidFill>
            </a:endParaRPr>
          </a:p>
        </p:txBody>
      </p:sp>
      <p:sp>
        <p:nvSpPr>
          <p:cNvPr id="3" name="Content Placeholder 2"/>
          <p:cNvSpPr>
            <a:spLocks noGrp="1"/>
          </p:cNvSpPr>
          <p:nvPr>
            <p:ph idx="1"/>
          </p:nvPr>
        </p:nvSpPr>
        <p:spPr>
          <a:xfrm>
            <a:off x="360363" y="1219200"/>
            <a:ext cx="8204200" cy="5049078"/>
          </a:xfrm>
        </p:spPr>
        <p:txBody>
          <a:bodyPr>
            <a:normAutofit fontScale="85000" lnSpcReduction="10000"/>
          </a:bodyPr>
          <a:lstStyle/>
          <a:p>
            <a:r>
              <a:rPr lang="en-US" dirty="0" smtClean="0"/>
              <a:t>Cobalt - 60 sources are used to sterilize approximately 45% of all single-use medical supplies in the world</a:t>
            </a:r>
          </a:p>
          <a:p>
            <a:r>
              <a:rPr lang="en-US" dirty="0" smtClean="0"/>
              <a:t>An estimated 80% of all surgical gloves are sterilized with Cobalt- 60</a:t>
            </a:r>
          </a:p>
          <a:p>
            <a:r>
              <a:rPr lang="en-US" dirty="0" smtClean="0"/>
              <a:t>Certain products can only be sterilized with Cobalt - 60 </a:t>
            </a:r>
          </a:p>
          <a:p>
            <a:r>
              <a:rPr lang="en-US" dirty="0" smtClean="0"/>
              <a:t>Many products are optimally sterilized with Cobalt - 60</a:t>
            </a:r>
          </a:p>
          <a:p>
            <a:r>
              <a:rPr lang="en-US" dirty="0" smtClean="0"/>
              <a:t>Sterilization of lab ware necessary for drug development and delivery</a:t>
            </a:r>
          </a:p>
          <a:p>
            <a:r>
              <a:rPr lang="en-US" dirty="0" smtClean="0"/>
              <a:t>Enhancement of food safety and preservation (spices, fruit, vegetables, seafood, etc.)</a:t>
            </a:r>
          </a:p>
          <a:p>
            <a:r>
              <a:rPr lang="en-US" dirty="0" smtClean="0"/>
              <a:t>Increase in sterilization demand  due to an aging population, greater access to health care  and increased risk of contamination of foodstuffs with disease causing bacteria </a:t>
            </a:r>
          </a:p>
          <a:p>
            <a:r>
              <a:rPr lang="en-US" dirty="0" smtClean="0"/>
              <a:t>Sterilization is a critical process in the medical products manufacturing industry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3532" y="97966"/>
            <a:ext cx="8229600" cy="1143000"/>
          </a:xfrm>
        </p:spPr>
        <p:txBody>
          <a:bodyPr/>
          <a:lstStyle/>
          <a:p>
            <a:r>
              <a:rPr lang="en-US" dirty="0" smtClean="0">
                <a:solidFill>
                  <a:schemeClr val="tx1"/>
                </a:solidFill>
              </a:rPr>
              <a:t>F-168:    Type B(U) Package</a:t>
            </a:r>
          </a:p>
        </p:txBody>
      </p:sp>
      <p:sp>
        <p:nvSpPr>
          <p:cNvPr id="23555" name="Content Placeholder 4"/>
          <p:cNvSpPr>
            <a:spLocks noGrp="1"/>
          </p:cNvSpPr>
          <p:nvPr>
            <p:ph idx="1"/>
          </p:nvPr>
        </p:nvSpPr>
        <p:spPr>
          <a:xfrm>
            <a:off x="457200" y="1600200"/>
            <a:ext cx="8229600" cy="5029200"/>
          </a:xfrm>
        </p:spPr>
        <p:txBody>
          <a:bodyPr>
            <a:normAutofit fontScale="8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FontTx/>
              <a:buNone/>
            </a:pPr>
            <a:endParaRPr lang="en-US" sz="2000" b="1" dirty="0" smtClean="0"/>
          </a:p>
          <a:p>
            <a:pPr>
              <a:buFontTx/>
              <a:buNone/>
            </a:pPr>
            <a:endParaRPr lang="en-US" sz="2000" b="1" dirty="0" smtClean="0"/>
          </a:p>
          <a:p>
            <a:pPr>
              <a:buFontTx/>
              <a:buNone/>
            </a:pPr>
            <a:endParaRPr lang="en-US" sz="2000" b="1" dirty="0" smtClean="0"/>
          </a:p>
          <a:p>
            <a:pPr>
              <a:buFontTx/>
              <a:buNone/>
            </a:pPr>
            <a:endParaRPr lang="en-US" sz="2000" b="1" dirty="0" smtClean="0"/>
          </a:p>
          <a:p>
            <a:pPr>
              <a:buFontTx/>
              <a:buNone/>
            </a:pPr>
            <a:endParaRPr lang="en-US" sz="2000" b="1" dirty="0" smtClean="0"/>
          </a:p>
          <a:p>
            <a:pPr>
              <a:buFontTx/>
              <a:buNone/>
            </a:pPr>
            <a:r>
              <a:rPr lang="en-US" sz="2000" b="1" dirty="0" smtClean="0">
                <a:solidFill>
                  <a:schemeClr val="tx1"/>
                </a:solidFill>
              </a:rPr>
              <a:t>Type B(U) Package:</a:t>
            </a:r>
          </a:p>
          <a:p>
            <a:r>
              <a:rPr lang="en-US" sz="2000" dirty="0" smtClean="0">
                <a:solidFill>
                  <a:schemeClr val="tx1"/>
                </a:solidFill>
              </a:rPr>
              <a:t>Large dimensions, weight and radioisotope holding capacity</a:t>
            </a:r>
          </a:p>
          <a:p>
            <a:r>
              <a:rPr lang="en-US" sz="2000" dirty="0" smtClean="0">
                <a:solidFill>
                  <a:schemeClr val="tx1"/>
                </a:solidFill>
              </a:rPr>
              <a:t>Cobalt-60 to sterilization facilities:</a:t>
            </a:r>
          </a:p>
          <a:p>
            <a:pPr>
              <a:buFontTx/>
              <a:buNone/>
            </a:pPr>
            <a:r>
              <a:rPr lang="en-US" sz="2000" dirty="0" smtClean="0">
                <a:solidFill>
                  <a:schemeClr val="tx1"/>
                </a:solidFill>
              </a:rPr>
              <a:t>      - ports for export to overseas destinations</a:t>
            </a:r>
          </a:p>
          <a:p>
            <a:pPr>
              <a:buFontTx/>
              <a:buNone/>
            </a:pPr>
            <a:r>
              <a:rPr lang="en-US" sz="2000" dirty="0" smtClean="0">
                <a:solidFill>
                  <a:schemeClr val="tx1"/>
                </a:solidFill>
              </a:rPr>
              <a:t>      - road/ocean shipments for sterilization</a:t>
            </a:r>
          </a:p>
          <a:p>
            <a:pPr>
              <a:buFontTx/>
              <a:buNone/>
            </a:pPr>
            <a:endParaRPr lang="en-US" dirty="0" smtClean="0"/>
          </a:p>
        </p:txBody>
      </p:sp>
      <p:pic>
        <p:nvPicPr>
          <p:cNvPr id="4" name="Picture 3" descr="DSCN8315"/>
          <p:cNvPicPr>
            <a:picLocks noChangeAspect="1" noChangeArrowheads="1"/>
          </p:cNvPicPr>
          <p:nvPr/>
        </p:nvPicPr>
        <p:blipFill>
          <a:blip r:embed="rId3" cstate="print"/>
          <a:srcRect/>
          <a:stretch>
            <a:fillRect/>
          </a:stretch>
        </p:blipFill>
        <p:spPr bwMode="auto">
          <a:xfrm>
            <a:off x="2209799" y="1152525"/>
            <a:ext cx="5795963" cy="3800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dirty="0" smtClean="0">
                <a:solidFill>
                  <a:schemeClr val="tx1"/>
                </a:solidFill>
              </a:rPr>
              <a:t>F-168 Package: Layers of Protection</a:t>
            </a:r>
          </a:p>
        </p:txBody>
      </p:sp>
      <p:graphicFrame>
        <p:nvGraphicFramePr>
          <p:cNvPr id="2050" name="Object 64"/>
          <p:cNvGraphicFramePr>
            <a:graphicFrameLocks noChangeAspect="1"/>
          </p:cNvGraphicFramePr>
          <p:nvPr>
            <p:ph sz="half" idx="1"/>
          </p:nvPr>
        </p:nvGraphicFramePr>
        <p:xfrm>
          <a:off x="1200150" y="2473325"/>
          <a:ext cx="2779713" cy="3128963"/>
        </p:xfrm>
        <a:graphic>
          <a:graphicData uri="http://schemas.openxmlformats.org/presentationml/2006/ole">
            <p:oleObj spid="_x0000_s23554" r:id="rId4" imgW="2779560" imgH="3128760" progId="">
              <p:embed/>
            </p:oleObj>
          </a:graphicData>
        </a:graphic>
      </p:graphicFrame>
      <p:sp>
        <p:nvSpPr>
          <p:cNvPr id="6" name="Content Placeholder 5"/>
          <p:cNvSpPr>
            <a:spLocks noGrp="1"/>
          </p:cNvSpPr>
          <p:nvPr>
            <p:ph sz="half" idx="2"/>
          </p:nvPr>
        </p:nvSpPr>
        <p:spPr/>
        <p:txBody>
          <a:bodyPr>
            <a:normAutofit fontScale="92500" lnSpcReduction="10000"/>
          </a:bodyPr>
          <a:lstStyle/>
          <a:p>
            <a:pPr eaLnBrk="1" hangingPunct="1">
              <a:buFont typeface="Wingdings" pitchFamily="2" charset="2"/>
              <a:buNone/>
              <a:defRPr/>
            </a:pPr>
            <a:r>
              <a:rPr lang="en-GB" sz="1600" dirty="0" smtClean="0">
                <a:solidFill>
                  <a:schemeClr val="tx1"/>
                </a:solidFill>
              </a:rPr>
              <a:t>Steel-covered insulated fire shields for     thermal protection</a:t>
            </a:r>
          </a:p>
          <a:p>
            <a:pPr eaLnBrk="1" hangingPunct="1">
              <a:buFont typeface="Wingdings" pitchFamily="2" charset="2"/>
              <a:buNone/>
              <a:defRPr/>
            </a:pPr>
            <a:endParaRPr lang="en-GB" sz="1600" dirty="0" smtClean="0">
              <a:solidFill>
                <a:schemeClr val="tx1"/>
              </a:solidFill>
            </a:endParaRPr>
          </a:p>
          <a:p>
            <a:pPr eaLnBrk="1" hangingPunct="1">
              <a:buFont typeface="Wingdings" pitchFamily="2" charset="2"/>
              <a:buNone/>
              <a:defRPr/>
            </a:pPr>
            <a:r>
              <a:rPr lang="en-GB" sz="1600" dirty="0" smtClean="0">
                <a:solidFill>
                  <a:schemeClr val="tx1"/>
                </a:solidFill>
              </a:rPr>
              <a:t>    Steel fins dissipate heat during normal conditions of transport and provide impact protection </a:t>
            </a:r>
          </a:p>
          <a:p>
            <a:pPr eaLnBrk="1" hangingPunct="1">
              <a:buFont typeface="Wingdings" pitchFamily="2" charset="2"/>
              <a:buNone/>
              <a:defRPr/>
            </a:pPr>
            <a:endParaRPr lang="en-GB" sz="1600" dirty="0" smtClean="0">
              <a:solidFill>
                <a:schemeClr val="tx1"/>
              </a:solidFill>
            </a:endParaRPr>
          </a:p>
          <a:p>
            <a:pPr eaLnBrk="1" hangingPunct="1">
              <a:buFont typeface="Wingdings" pitchFamily="2" charset="2"/>
              <a:buNone/>
              <a:defRPr/>
            </a:pPr>
            <a:r>
              <a:rPr lang="en-GB" sz="1600" dirty="0" smtClean="0">
                <a:solidFill>
                  <a:schemeClr val="tx1"/>
                </a:solidFill>
              </a:rPr>
              <a:t>    11 inches (270 mm) of lead shielding, encased in steel for radiation protection</a:t>
            </a:r>
          </a:p>
          <a:p>
            <a:pPr eaLnBrk="1" hangingPunct="1">
              <a:buFont typeface="Wingdings" pitchFamily="2" charset="2"/>
              <a:buNone/>
              <a:defRPr/>
            </a:pPr>
            <a:endParaRPr lang="en-GB" sz="1600" dirty="0" smtClean="0">
              <a:solidFill>
                <a:schemeClr val="tx1"/>
              </a:solidFill>
            </a:endParaRPr>
          </a:p>
          <a:p>
            <a:pPr eaLnBrk="1" hangingPunct="1">
              <a:buFont typeface="Wingdings" pitchFamily="2" charset="2"/>
              <a:buNone/>
              <a:defRPr/>
            </a:pPr>
            <a:r>
              <a:rPr lang="en-GB" sz="1600" dirty="0" smtClean="0">
                <a:solidFill>
                  <a:schemeClr val="tx1"/>
                </a:solidFill>
              </a:rPr>
              <a:t>    Cage containing double-encapsulated sealed sources</a:t>
            </a:r>
          </a:p>
          <a:p>
            <a:pPr eaLnBrk="1" hangingPunct="1">
              <a:defRPr/>
            </a:pPr>
            <a:endParaRPr lang="en-GB" sz="1600" dirty="0" smtClean="0">
              <a:solidFill>
                <a:schemeClr val="tx1"/>
              </a:solidFill>
            </a:endParaRPr>
          </a:p>
          <a:p>
            <a:pPr eaLnBrk="1" hangingPunct="1">
              <a:defRPr/>
            </a:pPr>
            <a:endParaRPr lang="en-GB" sz="1600" dirty="0" smtClean="0">
              <a:solidFill>
                <a:schemeClr val="tx1"/>
              </a:solidFill>
            </a:endParaRPr>
          </a:p>
          <a:p>
            <a:pPr eaLnBrk="1" hangingPunct="1">
              <a:buFont typeface="Wingdings" pitchFamily="2" charset="2"/>
              <a:buNone/>
              <a:defRPr/>
            </a:pPr>
            <a:r>
              <a:rPr lang="en-GB" sz="1600" dirty="0" smtClean="0">
                <a:solidFill>
                  <a:schemeClr val="tx1"/>
                </a:solidFill>
              </a:rPr>
              <a:t>Weight: 5,445 kg (12,000 lbs)</a:t>
            </a:r>
          </a:p>
          <a:p>
            <a:pPr>
              <a:defRPr/>
            </a:pPr>
            <a:endParaRPr lang="en-US" sz="1600" dirty="0"/>
          </a:p>
        </p:txBody>
      </p:sp>
      <p:sp>
        <p:nvSpPr>
          <p:cNvPr id="2053" name="Line 42"/>
          <p:cNvSpPr>
            <a:spLocks noChangeShapeType="1"/>
          </p:cNvSpPr>
          <p:nvPr/>
        </p:nvSpPr>
        <p:spPr bwMode="auto">
          <a:xfrm flipH="1">
            <a:off x="1955800" y="2260600"/>
            <a:ext cx="2552700" cy="1163638"/>
          </a:xfrm>
          <a:prstGeom prst="line">
            <a:avLst/>
          </a:prstGeom>
          <a:noFill/>
          <a:ln w="28575">
            <a:solidFill>
              <a:srgbClr val="FF0000"/>
            </a:solidFill>
            <a:prstDash val="sysDot"/>
            <a:round/>
            <a:headEnd/>
            <a:tailEnd type="triangle" w="med" len="med"/>
          </a:ln>
        </p:spPr>
        <p:txBody>
          <a:bodyPr/>
          <a:lstStyle/>
          <a:p>
            <a:endParaRPr lang="en-US"/>
          </a:p>
        </p:txBody>
      </p:sp>
      <p:sp>
        <p:nvSpPr>
          <p:cNvPr id="2054" name="Line 41"/>
          <p:cNvSpPr>
            <a:spLocks noChangeShapeType="1"/>
          </p:cNvSpPr>
          <p:nvPr/>
        </p:nvSpPr>
        <p:spPr bwMode="auto">
          <a:xfrm flipH="1">
            <a:off x="2781300" y="2222500"/>
            <a:ext cx="1803400" cy="685800"/>
          </a:xfrm>
          <a:prstGeom prst="line">
            <a:avLst/>
          </a:prstGeom>
          <a:noFill/>
          <a:ln w="28575">
            <a:solidFill>
              <a:srgbClr val="FF0000"/>
            </a:solidFill>
            <a:prstDash val="sysDot"/>
            <a:round/>
            <a:headEnd/>
            <a:tailEnd type="triangle" w="med" len="med"/>
          </a:ln>
        </p:spPr>
        <p:txBody>
          <a:bodyPr/>
          <a:lstStyle/>
          <a:p>
            <a:endParaRPr lang="en-US"/>
          </a:p>
        </p:txBody>
      </p:sp>
      <p:sp>
        <p:nvSpPr>
          <p:cNvPr id="2055" name="Line 43"/>
          <p:cNvSpPr>
            <a:spLocks noChangeShapeType="1"/>
          </p:cNvSpPr>
          <p:nvPr/>
        </p:nvSpPr>
        <p:spPr bwMode="auto">
          <a:xfrm flipH="1">
            <a:off x="3517900" y="2921000"/>
            <a:ext cx="1257300" cy="465138"/>
          </a:xfrm>
          <a:prstGeom prst="line">
            <a:avLst/>
          </a:prstGeom>
          <a:noFill/>
          <a:ln w="28575">
            <a:solidFill>
              <a:srgbClr val="FF0000"/>
            </a:solidFill>
            <a:prstDash val="sysDot"/>
            <a:round/>
            <a:headEnd/>
            <a:tailEnd type="triangle" w="med" len="med"/>
          </a:ln>
        </p:spPr>
        <p:txBody>
          <a:bodyPr/>
          <a:lstStyle/>
          <a:p>
            <a:endParaRPr lang="en-US"/>
          </a:p>
        </p:txBody>
      </p:sp>
      <p:sp>
        <p:nvSpPr>
          <p:cNvPr id="12" name="Line 44"/>
          <p:cNvSpPr>
            <a:spLocks noChangeShapeType="1"/>
          </p:cNvSpPr>
          <p:nvPr/>
        </p:nvSpPr>
        <p:spPr bwMode="auto">
          <a:xfrm flipH="1">
            <a:off x="2997200" y="3886200"/>
            <a:ext cx="1854200" cy="177800"/>
          </a:xfrm>
          <a:prstGeom prst="line">
            <a:avLst/>
          </a:prstGeom>
          <a:noFill/>
          <a:ln w="28575">
            <a:solidFill>
              <a:srgbClr val="FF0000"/>
            </a:solidFill>
            <a:prstDash val="sysDot"/>
            <a:round/>
            <a:headEnd/>
            <a:tailEnd type="triangle" w="med" len="med"/>
          </a:ln>
        </p:spPr>
        <p:txBody>
          <a:bodyPr/>
          <a:lstStyle/>
          <a:p>
            <a:pPr eaLnBrk="1" fontAlgn="auto" hangingPunct="1">
              <a:spcBef>
                <a:spcPts val="0"/>
              </a:spcBef>
              <a:spcAft>
                <a:spcPts val="0"/>
              </a:spcAft>
              <a:defRPr/>
            </a:pPr>
            <a:endParaRPr lang="en-US" sz="1800" kern="0">
              <a:solidFill>
                <a:sysClr val="windowText" lastClr="000000"/>
              </a:solidFill>
            </a:endParaRPr>
          </a:p>
        </p:txBody>
      </p:sp>
      <p:sp>
        <p:nvSpPr>
          <p:cNvPr id="2057" name="Line 45"/>
          <p:cNvSpPr>
            <a:spLocks noChangeShapeType="1"/>
          </p:cNvSpPr>
          <p:nvPr/>
        </p:nvSpPr>
        <p:spPr bwMode="auto">
          <a:xfrm flipH="1" flipV="1">
            <a:off x="2489200" y="4267200"/>
            <a:ext cx="2362200" cy="533400"/>
          </a:xfrm>
          <a:prstGeom prst="line">
            <a:avLst/>
          </a:prstGeom>
          <a:noFill/>
          <a:ln w="28575">
            <a:solidFill>
              <a:srgbClr val="FF0000"/>
            </a:solidFill>
            <a:prstDash val="sysDot"/>
            <a:round/>
            <a:headEnd/>
            <a:tailEnd type="triangle" w="med" len="med"/>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solidFill>
                  <a:schemeClr val="tx1"/>
                </a:solidFill>
              </a:rPr>
              <a:t>F-168 Container Design – Shielding</a:t>
            </a:r>
          </a:p>
        </p:txBody>
      </p:sp>
      <p:pic>
        <p:nvPicPr>
          <p:cNvPr id="27651" name="Picture 5" descr="DSCN8324"/>
          <p:cNvPicPr>
            <a:picLocks noChangeAspect="1" noChangeArrowheads="1"/>
          </p:cNvPicPr>
          <p:nvPr/>
        </p:nvPicPr>
        <p:blipFill>
          <a:blip r:embed="rId3" cstate="print"/>
          <a:srcRect/>
          <a:stretch>
            <a:fillRect/>
          </a:stretch>
        </p:blipFill>
        <p:spPr bwMode="auto">
          <a:xfrm>
            <a:off x="1219200" y="2120900"/>
            <a:ext cx="6477000" cy="4127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chemeClr val="tx1"/>
                </a:solidFill>
              </a:rPr>
              <a:t>F-168 Container Design - Plug</a:t>
            </a:r>
          </a:p>
        </p:txBody>
      </p:sp>
      <p:pic>
        <p:nvPicPr>
          <p:cNvPr id="26628" name="Picture 6" descr="DSCN8321"/>
          <p:cNvPicPr>
            <a:picLocks noChangeAspect="1" noChangeArrowheads="1"/>
          </p:cNvPicPr>
          <p:nvPr/>
        </p:nvPicPr>
        <p:blipFill>
          <a:blip r:embed="rId3" cstate="print"/>
          <a:srcRect/>
          <a:stretch>
            <a:fillRect/>
          </a:stretch>
        </p:blipFill>
        <p:spPr bwMode="auto">
          <a:xfrm>
            <a:off x="533400" y="1676400"/>
            <a:ext cx="7861300" cy="4419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3">
      <a:dk1>
        <a:srgbClr val="000000"/>
      </a:dk1>
      <a:lt1>
        <a:srgbClr val="FFFFFF"/>
      </a:lt1>
      <a:dk2>
        <a:srgbClr val="000000"/>
      </a:dk2>
      <a:lt2>
        <a:srgbClr val="808080"/>
      </a:lt2>
      <a:accent1>
        <a:srgbClr val="CA7700"/>
      </a:accent1>
      <a:accent2>
        <a:srgbClr val="002F5F"/>
      </a:accent2>
      <a:accent3>
        <a:srgbClr val="FFFFFF"/>
      </a:accent3>
      <a:accent4>
        <a:srgbClr val="000000"/>
      </a:accent4>
      <a:accent5>
        <a:srgbClr val="E1BDAA"/>
      </a:accent5>
      <a:accent6>
        <a:srgbClr val="002A55"/>
      </a:accent6>
      <a:hlink>
        <a:srgbClr val="ADC400"/>
      </a:hlink>
      <a:folHlink>
        <a:srgbClr val="4D4F53"/>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CA7700"/>
        </a:accent1>
        <a:accent2>
          <a:srgbClr val="002F5F"/>
        </a:accent2>
        <a:accent3>
          <a:srgbClr val="FFFFFF"/>
        </a:accent3>
        <a:accent4>
          <a:srgbClr val="000000"/>
        </a:accent4>
        <a:accent5>
          <a:srgbClr val="E1BDAA"/>
        </a:accent5>
        <a:accent6>
          <a:srgbClr val="002A55"/>
        </a:accent6>
        <a:hlink>
          <a:srgbClr val="ADC400"/>
        </a:hlink>
        <a:folHlink>
          <a:srgbClr val="4D4F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1361</TotalTime>
  <Words>2253</Words>
  <Application>Microsoft Office PowerPoint</Application>
  <PresentationFormat>On-screen Show (4:3)</PresentationFormat>
  <Paragraphs>268</Paragraphs>
  <Slides>23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Blank Presentation</vt:lpstr>
      <vt:lpstr>Acrobat Document</vt:lpstr>
      <vt:lpstr>Cobalt- 60 Transportation  WNA Meeting – Singapore 2013 April 8 - 9</vt:lpstr>
      <vt:lpstr>Nordion Inc.</vt:lpstr>
      <vt:lpstr>Cobalt - 60</vt:lpstr>
      <vt:lpstr>Cobalt- 60 Sources</vt:lpstr>
      <vt:lpstr>Importance of Cobalt - 60 Sources</vt:lpstr>
      <vt:lpstr>F-168:    Type B(U) Package</vt:lpstr>
      <vt:lpstr>F-168 Package: Layers of Protection</vt:lpstr>
      <vt:lpstr>F-168 Container Design – Shielding</vt:lpstr>
      <vt:lpstr>F-168 Container Design - Plug</vt:lpstr>
      <vt:lpstr>Type B Package Testing</vt:lpstr>
      <vt:lpstr>Other Package Tests</vt:lpstr>
      <vt:lpstr>Sea Freight Container Handling</vt:lpstr>
      <vt:lpstr>Package Licensing</vt:lpstr>
      <vt:lpstr>Regulatory Control</vt:lpstr>
      <vt:lpstr>Sea Freight Shipping Container Preparation</vt:lpstr>
      <vt:lpstr>Typical Block and Brace for 1 x F-168</vt:lpstr>
      <vt:lpstr>2 F-168 Containers Blocked and Braced in Seafreight Container</vt:lpstr>
      <vt:lpstr>Shipping Experience</vt:lpstr>
      <vt:lpstr>Port of Singapore Experience</vt:lpstr>
      <vt:lpstr>Transportation Issues</vt:lpstr>
      <vt:lpstr>Transportation Issues</vt:lpstr>
      <vt:lpstr>Actions Going Forward</vt:lpstr>
      <vt:lpstr>Slide 23</vt:lpstr>
    </vt:vector>
  </TitlesOfParts>
  <Company>Character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Ryan Thompson</dc:creator>
  <cp:lastModifiedBy>PGray</cp:lastModifiedBy>
  <cp:revision>141</cp:revision>
  <dcterms:created xsi:type="dcterms:W3CDTF">2010-11-04T15:53:48Z</dcterms:created>
  <dcterms:modified xsi:type="dcterms:W3CDTF">2013-03-19T15:45:31Z</dcterms:modified>
</cp:coreProperties>
</file>